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262" r:id="rId5"/>
    <p:sldId id="263" r:id="rId6"/>
    <p:sldId id="293" r:id="rId7"/>
    <p:sldId id="267" r:id="rId8"/>
    <p:sldId id="268" r:id="rId9"/>
    <p:sldId id="269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5" r:id="rId26"/>
    <p:sldId id="286" r:id="rId27"/>
    <p:sldId id="288" r:id="rId28"/>
    <p:sldId id="283" r:id="rId29"/>
    <p:sldId id="284" r:id="rId30"/>
    <p:sldId id="294" r:id="rId31"/>
    <p:sldId id="290" r:id="rId32"/>
    <p:sldId id="296" r:id="rId33"/>
    <p:sldId id="289" r:id="rId34"/>
    <p:sldId id="295" r:id="rId35"/>
    <p:sldId id="297" r:id="rId36"/>
    <p:sldId id="298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A"/>
    <a:srgbClr val="8B0E04"/>
    <a:srgbClr val="95BCD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01810-088D-44E9-8F3F-F644FF3BD4E7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1D838-2037-43C9-A903-5FC82F0E8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Harvard Medical School Guide</a:t>
            </a:r>
            <a:r>
              <a:rPr lang="en-US" baseline="0" dirty="0" smtClean="0"/>
              <a:t> to Suicide Assessment &amp; Intervention</a:t>
            </a:r>
          </a:p>
          <a:p>
            <a:r>
              <a:rPr lang="en-US" baseline="0" dirty="0" smtClean="0"/>
              <a:t>IOM Reducing Suicide: A National Imperative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1D838-2037-43C9-A903-5FC82F0E83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1D838-2037-43C9-A903-5FC82F0E83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group differences significant at </a:t>
            </a:r>
            <a:r>
              <a:rPr lang="en-US" i="1" dirty="0" smtClean="0"/>
              <a:t>p </a:t>
            </a:r>
            <a:r>
              <a:rPr lang="en-US" i="0" dirty="0" smtClean="0"/>
              <a:t>&lt; .00001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1D838-2037-43C9-A903-5FC82F0E833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SRC 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62070"/>
            <a:ext cx="5257800" cy="1470025"/>
          </a:xfrm>
        </p:spPr>
        <p:txBody>
          <a:bodyPr>
            <a:normAutofit/>
          </a:bodyPr>
          <a:lstStyle>
            <a:lvl1pPr algn="l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786070"/>
            <a:ext cx="5257800" cy="76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0AB3A6-3B7C-45AF-8919-901D6F6ED61D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3462-7E98-4CF5-93B9-BADD8FE1A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293A10-F21C-4669-BC01-E0AD28FEF9D6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3C24-AFFE-4651-9015-7C766B46A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389AA4-18E0-4A28-8E3E-3F6400054C0C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25D5-286C-4E54-A808-884C8A19D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D03018-4817-444F-9A67-4C513B1915C6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B570-ED24-4432-9EC0-08925CBDE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E208E5-BFD4-4D4B-84F1-ABCA5B2531EC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32EF-2944-49F3-961A-4287559C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40A453-62F7-4B86-A4CA-DC7CF2F87761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46C70-ECF7-4737-9F15-6BA3353E7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B86424-C872-4B4B-B9A8-0C22E97ABF4D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504F-F4BC-40A5-9CB0-7E1313F03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5C297A-B321-44FD-8E46-670C6FCFA147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2337-3D7D-457F-A6CA-62A141C0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1773B6-1E9B-4973-9E66-22F5E10C37CF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9AF3-4BCD-4F1A-91ED-3A43F548F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2F42AB-5C6B-48BE-ABF2-DF87F6A5D6C7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C14D-4A74-4055-BDD1-A8B3159F3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MSRC PPT-Option1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CBD6D-F6B4-432E-8DC4-B545BFC3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D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D6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D6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D6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D6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53735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2D6A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27A35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src.fsu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685800" y="261938"/>
            <a:ext cx="8001000" cy="1470025"/>
          </a:xfrm>
        </p:spPr>
        <p:txBody>
          <a:bodyPr>
            <a:normAutofit/>
          </a:bodyPr>
          <a:lstStyle/>
          <a:p>
            <a:r>
              <a:rPr lang="en-US" dirty="0"/>
              <a:t>Is Alcohol Use Really a Direct Risk Factor for Suicide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29000" y="1785938"/>
            <a:ext cx="52578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Peter M. Gutierrez, Ph.D.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267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Show Me You Care About Suicide Prevention Conference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July 15, 2014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Jefferson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City,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626894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This work was in part supported by the Military Suicide Research Consortium (MSRC), an effort supported by the Office of the Assistant Secretary of Defense for Health Affairs </a:t>
            </a:r>
            <a:r>
              <a:rPr lang="en-US" sz="1200" dirty="0" smtClean="0">
                <a:solidFill>
                  <a:srgbClr val="002060"/>
                </a:solidFill>
              </a:rPr>
              <a:t>under Awards No. </a:t>
            </a:r>
            <a:r>
              <a:rPr lang="en-US" sz="1200" dirty="0" smtClean="0">
                <a:solidFill>
                  <a:srgbClr val="002060"/>
                </a:solidFill>
              </a:rPr>
              <a:t>W81XWH-10-2-0178 and W81XWH-10-2-0181</a:t>
            </a:r>
            <a:r>
              <a:rPr lang="en-US" sz="1200" dirty="0">
                <a:solidFill>
                  <a:srgbClr val="002060"/>
                </a:solidFill>
              </a:rPr>
              <a:t>). Opinions, interpretations, conclusions and recommendations are those of the </a:t>
            </a:r>
            <a:r>
              <a:rPr lang="en-US" sz="1200" dirty="0" smtClean="0">
                <a:solidFill>
                  <a:srgbClr val="002060"/>
                </a:solidFill>
              </a:rPr>
              <a:t>presenter </a:t>
            </a:r>
            <a:r>
              <a:rPr lang="en-US" sz="1200" dirty="0">
                <a:solidFill>
                  <a:srgbClr val="002060"/>
                </a:solidFill>
              </a:rPr>
              <a:t>and are not necessarily endorsed by the MSRC or the Department of Defense.</a:t>
            </a: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r>
              <a:rPr lang="en-US" dirty="0" smtClean="0"/>
              <a:t>What are the implications of refuting a long held belief within the suicidology community? </a:t>
            </a:r>
            <a:endParaRPr lang="en-US" dirty="0"/>
          </a:p>
        </p:txBody>
      </p:sp>
      <p:pic>
        <p:nvPicPr>
          <p:cNvPr id="2050" name="Picture 2" descr="C:\Documents and Settings\vhadengutiep\Local Settings\Temporary Internet Files\Content.IE5\CVMGVNWN\MP9004265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971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r>
              <a:rPr lang="en-US" dirty="0" smtClean="0"/>
              <a:t>Why does it matter that many suicide decedents likely were not intoxicated at the point when they engaged in lethal self-directed violence?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r>
              <a:rPr lang="en-US" dirty="0" smtClean="0"/>
              <a:t>What might the impact be on treatment planning and disposition decisions?</a:t>
            </a:r>
            <a:endParaRPr lang="en-US" dirty="0"/>
          </a:p>
        </p:txBody>
      </p:sp>
      <p:pic>
        <p:nvPicPr>
          <p:cNvPr id="3074" name="Picture 2" descr="C:\Documents and Settings\vhadengutiep\Local Settings\Temporary Internet Files\Content.IE5\1VVJ1Y3J\MP9004424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4267200" cy="2836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What do we really know about the relationship between alcohol and suicide?</a:t>
            </a:r>
            <a:endParaRPr lang="en-US" dirty="0"/>
          </a:p>
        </p:txBody>
      </p:sp>
      <p:pic>
        <p:nvPicPr>
          <p:cNvPr id="4099" name="Picture 3" descr="C:\Documents and Settings\vhadengutiep\Local Settings\Temporary Internet Files\Content.IE5\J5UEZXL2\MP9004005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2496312" cy="3121152"/>
          </a:xfrm>
          <a:prstGeom prst="rect">
            <a:avLst/>
          </a:prstGeom>
          <a:noFill/>
        </p:spPr>
      </p:pic>
      <p:pic>
        <p:nvPicPr>
          <p:cNvPr id="4100" name="Picture 4" descr="C:\Documents and Settings\vhadengutiep\Local Settings\Temporary Internet Files\Content.IE5\70R85PGD\MM90017262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800100" cy="914400"/>
          </a:xfrm>
          <a:prstGeom prst="rect">
            <a:avLst/>
          </a:prstGeom>
          <a:noFill/>
        </p:spPr>
      </p:pic>
      <p:pic>
        <p:nvPicPr>
          <p:cNvPr id="4102" name="Picture 6" descr="C:\Documents and Settings\vhadengutiep\Local Settings\Temporary Internet Files\Content.IE5\CVMGVNWN\MP90022783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072386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between impulsivity and lethality of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2766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Inversely related </a:t>
            </a:r>
            <a:r>
              <a:rPr lang="en-US" sz="2400" dirty="0" smtClean="0"/>
              <a:t>(Baca-Garcia et al., 2001; Connor et al., 2006; Nakagawa et al., 2009)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Degree of planning and premeditation positively related with lethality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Those diagnosed with substance dependence less likely to make impulsive attempts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between alcohol consumption and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8194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Swedish decedents had higher urine than blood alcohol concentration </a:t>
            </a:r>
            <a:r>
              <a:rPr lang="en-US" sz="2400" dirty="0" smtClean="0"/>
              <a:t>(</a:t>
            </a:r>
            <a:r>
              <a:rPr lang="en-US" sz="2400" dirty="0" err="1" smtClean="0"/>
              <a:t>Ostrom</a:t>
            </a:r>
            <a:r>
              <a:rPr lang="en-US" sz="2400" dirty="0" smtClean="0"/>
              <a:t> et al., 1996)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Blood increases after consumption, urine after </a:t>
            </a:r>
            <a:r>
              <a:rPr lang="en-US" dirty="0" err="1" smtClean="0"/>
              <a:t>metabolization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If alcohol = impulsive, then findings should be the other way around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Fine, but you’ve only cited a few studies, and most are fairly old</a:t>
            </a:r>
            <a:endParaRPr lang="en-US" dirty="0"/>
          </a:p>
        </p:txBody>
      </p:sp>
      <p:pic>
        <p:nvPicPr>
          <p:cNvPr id="5122" name="Picture 2" descr="C:\Documents and Settings\vhadengutiep\Local Settings\Temporary Internet Files\Content.IE5\1VVJ1Y3J\MP9004222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2668116" cy="4000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current state of the literature?</a:t>
            </a:r>
            <a:endParaRPr lang="en-US" dirty="0"/>
          </a:p>
        </p:txBody>
      </p:sp>
      <p:pic>
        <p:nvPicPr>
          <p:cNvPr id="6148" name="Picture 4" descr="C:\Documents and Settings\vhadengutiep\Local Settings\Temporary Internet Files\Content.IE5\70R85PGD\MP900427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2820516" cy="4228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Multiple databases searched for combination of “BAC”, “blood alcohol content”, and “suicide”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Published in English, human subjects, % decedents with blood alcohol levels, accounted for % died by suicide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/>
              <a:t>92 </a:t>
            </a:r>
            <a:r>
              <a:rPr lang="en-US" dirty="0" smtClean="0"/>
              <a:t>articles published from 1979 to 2012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/>
              <a:t>167,894 </a:t>
            </a:r>
            <a:r>
              <a:rPr lang="en-US" dirty="0" smtClean="0"/>
              <a:t>cases available for analyses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791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Anestis</a:t>
            </a:r>
            <a:r>
              <a:rPr lang="en-US" sz="1200" dirty="0"/>
              <a:t>, M. D., Joiner, T., Hanson, J. E., &amp; Gutierrez, P. M. (in press). The modal suicide decedent did not consume alcohol just prior to the time of death:  An analysis with implications for understanding suicidal behavior. </a:t>
            </a:r>
            <a:r>
              <a:rPr lang="en-US" sz="1200" i="1" dirty="0"/>
              <a:t>Journal of Abnormal Psychology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Recorded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Year published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Number of decedents who died by suicide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Method of suicide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Gender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Age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Ethnicity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Country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Presence of alcohol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to my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algn="ctr"/>
            <a:r>
              <a:rPr lang="en-US" dirty="0"/>
              <a:t>Michael </a:t>
            </a:r>
            <a:r>
              <a:rPr lang="en-US" dirty="0" err="1"/>
              <a:t>Anestis</a:t>
            </a:r>
            <a:r>
              <a:rPr lang="en-US" dirty="0"/>
              <a:t>, Ph.D.</a:t>
            </a:r>
          </a:p>
          <a:p>
            <a:pPr algn="ctr"/>
            <a:r>
              <a:rPr lang="en-US" dirty="0" smtClean="0"/>
              <a:t>Thomas </a:t>
            </a:r>
            <a:r>
              <a:rPr lang="en-US" dirty="0" smtClean="0"/>
              <a:t>Joiner, Ph.D.</a:t>
            </a:r>
          </a:p>
          <a:p>
            <a:pPr algn="ctr"/>
            <a:r>
              <a:rPr lang="en-US" dirty="0" smtClean="0"/>
              <a:t>Jetta </a:t>
            </a:r>
            <a:r>
              <a:rPr lang="en-US" dirty="0" smtClean="0"/>
              <a:t>E. Hanson, M.A.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Decedent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Average of </a:t>
            </a:r>
            <a:r>
              <a:rPr lang="en-US" dirty="0" smtClean="0"/>
              <a:t>1,825 </a:t>
            </a:r>
            <a:r>
              <a:rPr lang="en-US" dirty="0" smtClean="0"/>
              <a:t>per study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Ranged from 6 to 57,813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/>
              <a:t>75% </a:t>
            </a:r>
            <a:r>
              <a:rPr lang="en-US" dirty="0" smtClean="0"/>
              <a:t>male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Mean age </a:t>
            </a:r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 of Alcohol at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2800" dirty="0" smtClean="0"/>
              <a:t>Of all suicide decedents, </a:t>
            </a:r>
            <a:r>
              <a:rPr lang="en-US" sz="2800" b="1" dirty="0" smtClean="0">
                <a:solidFill>
                  <a:srgbClr val="FF0000"/>
                </a:solidFill>
              </a:rPr>
              <a:t>26.86</a:t>
            </a:r>
            <a:r>
              <a:rPr lang="en-US" sz="2800" b="1" dirty="0" smtClean="0">
                <a:solidFill>
                  <a:srgbClr val="FF0000"/>
                </a:solidFill>
              </a:rPr>
              <a:t>%</a:t>
            </a:r>
            <a:r>
              <a:rPr lang="en-US" sz="2800" dirty="0" smtClean="0"/>
              <a:t> </a:t>
            </a:r>
            <a:r>
              <a:rPr lang="en-US" sz="2800" dirty="0" smtClean="0"/>
              <a:t>had </a:t>
            </a:r>
            <a:r>
              <a:rPr lang="en-US" sz="2800" dirty="0" smtClean="0"/>
              <a:t>positive blood alcohol content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Weighted by study sample size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2800" dirty="0" smtClean="0"/>
              <a:t>15 studies of accidents (representing 27,975 decedents) reported </a:t>
            </a:r>
            <a:r>
              <a:rPr lang="en-US" sz="2800" b="1" dirty="0" smtClean="0">
                <a:solidFill>
                  <a:srgbClr val="FF0000"/>
                </a:solidFill>
              </a:rPr>
              <a:t>31.71%</a:t>
            </a:r>
            <a:r>
              <a:rPr lang="en-US" sz="2800" dirty="0" smtClean="0"/>
              <a:t> with positive blood alcohol content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2800" dirty="0" smtClean="0"/>
              <a:t>18 studies of homicide (representing 18,322 decedents) reported </a:t>
            </a:r>
            <a:r>
              <a:rPr lang="en-US" sz="2800" b="1" dirty="0" smtClean="0">
                <a:solidFill>
                  <a:srgbClr val="FF0000"/>
                </a:solidFill>
              </a:rPr>
              <a:t>37.72%</a:t>
            </a:r>
            <a:r>
              <a:rPr lang="en-US" sz="2800" dirty="0" smtClean="0"/>
              <a:t> with positive blood alcohol content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demographics influence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Percentage sample male x percentage suicide decedents with positive BAC (</a:t>
            </a:r>
            <a:r>
              <a:rPr lang="en-US" i="1" dirty="0" smtClean="0"/>
              <a:t>r</a:t>
            </a:r>
            <a:r>
              <a:rPr lang="en-US" dirty="0" smtClean="0"/>
              <a:t> = .05, </a:t>
            </a:r>
            <a:r>
              <a:rPr lang="en-US" i="1" dirty="0" smtClean="0"/>
              <a:t>p</a:t>
            </a:r>
            <a:r>
              <a:rPr lang="en-US" dirty="0" smtClean="0"/>
              <a:t> = .65</a:t>
            </a:r>
            <a:r>
              <a:rPr lang="en-US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Likely due to predominantly male samples across studies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Age x percentage suicide decedents with positive BAC (</a:t>
            </a:r>
            <a:r>
              <a:rPr lang="en-US" i="1" dirty="0" smtClean="0"/>
              <a:t>r</a:t>
            </a:r>
            <a:r>
              <a:rPr lang="en-US" dirty="0" smtClean="0"/>
              <a:t> = -.17, </a:t>
            </a:r>
            <a:r>
              <a:rPr lang="en-US" i="1" dirty="0" smtClean="0"/>
              <a:t>p</a:t>
            </a:r>
            <a:r>
              <a:rPr lang="en-US" dirty="0" smtClean="0"/>
              <a:t> = .21)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No, and neither does publication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Year of publication x percentage suicide decedents with positive BAC (</a:t>
            </a:r>
            <a:r>
              <a:rPr lang="en-US" i="1" dirty="0" smtClean="0"/>
              <a:t>r</a:t>
            </a:r>
            <a:r>
              <a:rPr lang="en-US" dirty="0" smtClean="0"/>
              <a:t> = .03, </a:t>
            </a:r>
            <a:r>
              <a:rPr lang="en-US" i="1" dirty="0" smtClean="0"/>
              <a:t>p</a:t>
            </a:r>
            <a:r>
              <a:rPr lang="en-US" dirty="0" smtClean="0"/>
              <a:t> = .80)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race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Significantly correlated with the percentage of suicide decedents with positive BAC (</a:t>
            </a:r>
            <a:r>
              <a:rPr lang="en-US" i="1" dirty="0" smtClean="0"/>
              <a:t>r</a:t>
            </a:r>
            <a:r>
              <a:rPr lang="en-US" dirty="0" smtClean="0"/>
              <a:t> = -.54; </a:t>
            </a:r>
            <a:r>
              <a:rPr lang="en-US" i="1" dirty="0" smtClean="0"/>
              <a:t>p</a:t>
            </a:r>
            <a:r>
              <a:rPr lang="en-US" dirty="0" smtClean="0"/>
              <a:t> = .001)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Higher proportion of Caucasian decedents, lower frequency of positive </a:t>
            </a:r>
            <a:r>
              <a:rPr lang="en-US" dirty="0" smtClean="0"/>
              <a:t>BAC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Not able to parse this finding across samples, so must conclude that multiple factors at play and no definitive explanation at this time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Supported by Data?</a:t>
            </a:r>
            <a:endParaRPr lang="en-US" dirty="0"/>
          </a:p>
        </p:txBody>
      </p:sp>
      <p:pic>
        <p:nvPicPr>
          <p:cNvPr id="2050" name="Picture 2" descr="C:\Documents and Settings\vhadengutiep\Local Settings\Temporary Internet Files\Content.IE5\7O5IUI7Z\MC9000213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2514600"/>
            <a:ext cx="2746566" cy="2209800"/>
          </a:xfrm>
          <a:prstGeom prst="rect">
            <a:avLst/>
          </a:prstGeom>
          <a:noFill/>
        </p:spPr>
      </p:pic>
      <p:pic>
        <p:nvPicPr>
          <p:cNvPr id="2054" name="Picture 6" descr="C:\Documents and Settings\vhadengutiep\Local Settings\Temporary Internet Files\Content.IE5\7O5IUI7Z\MP9004026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2312789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Intoxication facilitates lethal self-harm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Keep </a:t>
            </a:r>
            <a:r>
              <a:rPr lang="en-US" dirty="0" smtClean="0"/>
              <a:t>in mind that BAC is </a:t>
            </a:r>
            <a:r>
              <a:rPr lang="en-US" i="1" dirty="0" smtClean="0"/>
              <a:t>not</a:t>
            </a:r>
            <a:r>
              <a:rPr lang="en-US" dirty="0" smtClean="0"/>
              <a:t> the same as intoxication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And in at least one study urine levels were higher than blood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Maybe</a:t>
            </a:r>
            <a:r>
              <a:rPr lang="en-US" dirty="0" smtClean="0"/>
              <a:t>, for a small percentage of decedents, but clearly not the norm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Approximately 27</a:t>
            </a:r>
            <a:r>
              <a:rPr lang="en-US" dirty="0" smtClean="0"/>
              <a:t>% of </a:t>
            </a:r>
            <a:r>
              <a:rPr lang="en-US" dirty="0" smtClean="0"/>
              <a:t>almost 170,000 </a:t>
            </a:r>
            <a:r>
              <a:rPr lang="en-US" dirty="0" smtClean="0"/>
              <a:t>decedents had measurable BAC at time of death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Intoxication facilitates “impulsive” self-directed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Predicated </a:t>
            </a:r>
            <a:r>
              <a:rPr lang="en-US" dirty="0" smtClean="0"/>
              <a:t>on belief that </a:t>
            </a:r>
            <a:r>
              <a:rPr lang="en-US" i="1" dirty="0" smtClean="0"/>
              <a:t>anyone</a:t>
            </a:r>
            <a:r>
              <a:rPr lang="en-US" dirty="0" smtClean="0"/>
              <a:t> impulsively attempts </a:t>
            </a:r>
            <a:r>
              <a:rPr lang="en-US" dirty="0" smtClean="0"/>
              <a:t>suicide </a:t>
            </a:r>
            <a:r>
              <a:rPr lang="en-US" sz="1200" dirty="0" smtClean="0"/>
              <a:t>(</a:t>
            </a:r>
            <a:r>
              <a:rPr lang="en-US" sz="1200" dirty="0" err="1" smtClean="0"/>
              <a:t>Anestis</a:t>
            </a:r>
            <a:r>
              <a:rPr lang="en-US" sz="1200" dirty="0" smtClean="0"/>
              <a:t> et al., in press)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If </a:t>
            </a:r>
            <a:r>
              <a:rPr lang="en-US" dirty="0" smtClean="0"/>
              <a:t>this were true, many more decedents would have positive BAC at the time of death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Data </a:t>
            </a:r>
            <a:r>
              <a:rPr lang="en-US" dirty="0" smtClean="0"/>
              <a:t>would need to confirm that BAC significantly higher than urine levels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dirty="0" smtClean="0"/>
              <a:t>Is it accurate to say the modal suicide victim consumed alcohol shortly before the time of death?</a:t>
            </a:r>
            <a:endParaRPr lang="en-US" dirty="0"/>
          </a:p>
        </p:txBody>
      </p:sp>
      <p:pic>
        <p:nvPicPr>
          <p:cNvPr id="4098" name="Picture 2" descr="C:\Documents and Settings\vhadengutiep\Local Settings\Temporary Internet Files\Content.IE5\056SMW3K\MP9003988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362712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what can we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Alcohol use problems elevate the risk of </a:t>
            </a:r>
            <a:r>
              <a:rPr lang="en-US" dirty="0" smtClean="0"/>
              <a:t>suicide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Consumption associated with 20% increase in next hour ideation and 1/3 of attempters consumed alcohol in previous 24 hours </a:t>
            </a:r>
            <a:r>
              <a:rPr lang="en-US" sz="1200" dirty="0" smtClean="0"/>
              <a:t>(</a:t>
            </a:r>
            <a:r>
              <a:rPr lang="en-US" sz="1200" dirty="0"/>
              <a:t>Bagge et al., 2014) </a:t>
            </a:r>
            <a:endParaRPr lang="en-US" sz="1200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Proximity of consumption to attempt unknown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People die when intoxicated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Most people likely </a:t>
            </a:r>
            <a:r>
              <a:rPr lang="en-US" b="1" dirty="0" smtClean="0"/>
              <a:t>aren’t</a:t>
            </a:r>
            <a:r>
              <a:rPr lang="en-US" dirty="0" smtClean="0"/>
              <a:t> intoxicated, nor have they </a:t>
            </a:r>
            <a:r>
              <a:rPr lang="en-US" b="1" dirty="0" smtClean="0"/>
              <a:t>consumed alcohol</a:t>
            </a:r>
            <a:r>
              <a:rPr lang="en-US" dirty="0" smtClean="0"/>
              <a:t>, prior to </a:t>
            </a:r>
            <a:r>
              <a:rPr lang="en-US" dirty="0" smtClean="0"/>
              <a:t>suicide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7162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“... many widely held beliefs … are never exposed to the possibility of criticism, with the result that language transmits not only wisdom but also a type of folly that is difficult to eradicate.” </a:t>
            </a:r>
          </a:p>
          <a:p>
            <a:r>
              <a:rPr lang="en-US" sz="3200" dirty="0" smtClean="0"/>
              <a:t> </a:t>
            </a:r>
          </a:p>
          <a:p>
            <a:pPr algn="ctr"/>
            <a:r>
              <a:rPr lang="en-US" sz="2400" dirty="0" smtClean="0"/>
              <a:t>F.A. Hayek (1988), </a:t>
            </a:r>
            <a:r>
              <a:rPr lang="en-US" sz="2400" i="1" dirty="0" smtClean="0"/>
              <a:t>The Fatal Conceit, </a:t>
            </a:r>
            <a:r>
              <a:rPr lang="en-US" sz="2400" dirty="0" smtClean="0"/>
              <a:t>p. 106.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risks for patients?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 Clinicians </a:t>
            </a:r>
            <a:r>
              <a:rPr lang="en-US" dirty="0">
                <a:solidFill>
                  <a:prstClr val="black"/>
                </a:solidFill>
              </a:rPr>
              <a:t>may be making crucial treatment planning and disposition decisions based on faulty </a:t>
            </a:r>
            <a:r>
              <a:rPr lang="en-US" dirty="0" smtClean="0">
                <a:solidFill>
                  <a:prstClr val="black"/>
                </a:solidFill>
              </a:rPr>
              <a:t>assumptions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90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Unanswered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What </a:t>
            </a:r>
            <a:r>
              <a:rPr lang="en-US" dirty="0" smtClean="0"/>
              <a:t>percentage of suicide decedents meet criteria for alcohol dependence?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Positive BAC rates could be artificially inflated by those who are more likely to be positive regardless of what they are doing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How </a:t>
            </a:r>
            <a:r>
              <a:rPr lang="en-US" dirty="0" smtClean="0"/>
              <a:t>do racial, ethnic, and cultural differences influence the relationship between BAC and suicide?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How </a:t>
            </a:r>
            <a:r>
              <a:rPr lang="en-US" dirty="0" smtClean="0"/>
              <a:t>does BAC influence choice of method?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Distinguish between + BAC and intoxication by recording levels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Fine grained comparisons by criterion of intoxication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Do some choose not to drink for fear of interfering with attempt?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34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Information </a:t>
            </a:r>
            <a:r>
              <a:rPr lang="en-US" dirty="0" smtClean="0"/>
              <a:t>about alcohol </a:t>
            </a:r>
            <a:r>
              <a:rPr lang="en-US" dirty="0" smtClean="0"/>
              <a:t>dependence relevant </a:t>
            </a:r>
            <a:r>
              <a:rPr lang="en-US" dirty="0" smtClean="0"/>
              <a:t>to overall risk profile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Likely not useful to think of as warning sign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Underlying </a:t>
            </a:r>
            <a:r>
              <a:rPr lang="en-US" dirty="0" smtClean="0"/>
              <a:t>problems which lead to alcohol </a:t>
            </a:r>
            <a:r>
              <a:rPr lang="en-US" dirty="0" smtClean="0"/>
              <a:t>misuse may </a:t>
            </a:r>
            <a:r>
              <a:rPr lang="en-US" dirty="0" smtClean="0"/>
              <a:t>also </a:t>
            </a:r>
            <a:r>
              <a:rPr lang="en-US" dirty="0" smtClean="0"/>
              <a:t>be drivers </a:t>
            </a:r>
            <a:r>
              <a:rPr lang="en-US" dirty="0" smtClean="0"/>
              <a:t>of </a:t>
            </a:r>
            <a:r>
              <a:rPr lang="en-US" dirty="0" smtClean="0"/>
              <a:t>suicide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Treating those problems </a:t>
            </a:r>
            <a:r>
              <a:rPr lang="en-US" dirty="0" smtClean="0"/>
              <a:t>should </a:t>
            </a:r>
            <a:r>
              <a:rPr lang="en-US" dirty="0" smtClean="0"/>
              <a:t>also address suicide risk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Don’t </a:t>
            </a:r>
            <a:r>
              <a:rPr lang="en-US" dirty="0" smtClean="0"/>
              <a:t>assume that staying sober will prevent suicide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Death by suicide is difficult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Requires confronting high levels of physiological and affective pain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Alcohol consumption factors into the mix, but unlikely to be the primary one for the majority of those who die by suicide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05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Alcohol consumption is common in the U.S.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Even more common in those with mental disorders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Reasonable to assume it would therefore be quite common in suicide decedents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Proximal risk factor activated by high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54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Results suggest one of many factors, proximal for some, distal for others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Suicide is difficult and requires planned and deliberate pursuit of death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Identify and treat those factors most likely to contribute to desire and capability to engage in lethal self-harm </a:t>
            </a:r>
            <a:r>
              <a:rPr lang="en-US" sz="1200" dirty="0" smtClean="0"/>
              <a:t>(Joiner, 2005)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Many potential mechanisms linking alcohol consumption to suicide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To date, none empirically 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16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Alcohol and suicide do mix, but maybe not in the ways and to the extent many </a:t>
            </a:r>
            <a:r>
              <a:rPr lang="en-US" dirty="0" smtClean="0"/>
              <a:t>assume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Adopting a different paradigm may lead to more deaths being prevented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Peter M. Gutierrez, Ph.D.</a:t>
            </a:r>
          </a:p>
          <a:p>
            <a:pPr algn="ctr"/>
            <a:r>
              <a:rPr lang="en-US" dirty="0" smtClean="0"/>
              <a:t>Co-Director</a:t>
            </a:r>
          </a:p>
          <a:p>
            <a:pPr algn="ctr"/>
            <a:r>
              <a:rPr lang="en-US" dirty="0" smtClean="0"/>
              <a:t>Military Suicide Research </a:t>
            </a:r>
            <a:r>
              <a:rPr lang="en-US" dirty="0" smtClean="0"/>
              <a:t>Consortium</a:t>
            </a:r>
            <a:endParaRPr lang="en-US" dirty="0" smtClean="0"/>
          </a:p>
          <a:p>
            <a:pPr algn="ctr"/>
            <a:r>
              <a:rPr lang="en-US" dirty="0" smtClean="0">
                <a:hlinkClick r:id="rId2"/>
              </a:rPr>
              <a:t>www.msrc.fsu.edu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R:\MIRECC Psych\Studies\COMIRB 11-0304 MSRC\Presentations PR &amp; Conf\qr_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Many people who die by suicide are intoxicated at the time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“Alcohol use is strongly related to impulsive suicide attempts” </a:t>
            </a:r>
            <a:r>
              <a:rPr lang="en-US" sz="2400" dirty="0" smtClean="0"/>
              <a:t>(Weiss &amp; </a:t>
            </a:r>
            <a:r>
              <a:rPr lang="en-US" sz="2400" dirty="0" err="1" smtClean="0"/>
              <a:t>Hufford</a:t>
            </a:r>
            <a:r>
              <a:rPr lang="en-US" sz="2400" dirty="0" smtClean="0"/>
              <a:t>, 1999, p. 301)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“Alcohol, through its </a:t>
            </a:r>
            <a:r>
              <a:rPr lang="en-US" sz="2800" dirty="0" err="1" smtClean="0"/>
              <a:t>disinhibiting</a:t>
            </a:r>
            <a:r>
              <a:rPr lang="en-US" sz="2800" dirty="0" smtClean="0"/>
              <a:t> effects is related to suicide attempts and completions” </a:t>
            </a:r>
            <a:r>
              <a:rPr lang="en-US" sz="2400" dirty="0" smtClean="0"/>
              <a:t>(IOM, 2002, p. 81)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“For some, it is a daring recreational maneuver that goes a little too far, often in the setting of drunkenness or a drug high.” </a:t>
            </a:r>
            <a:r>
              <a:rPr lang="en-US" sz="2400" dirty="0" smtClean="0"/>
              <a:t>(</a:t>
            </a:r>
            <a:r>
              <a:rPr lang="en-US" sz="2400" dirty="0" err="1" smtClean="0"/>
              <a:t>Welte</a:t>
            </a:r>
            <a:r>
              <a:rPr lang="en-US" sz="2400" dirty="0" smtClean="0"/>
              <a:t> et al., 1988)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/>
          <a:lstStyle/>
          <a:p>
            <a:r>
              <a:rPr lang="en-US" dirty="0" smtClean="0"/>
              <a:t>Have you ever written something like this in a patient’s medical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209800"/>
          </a:xfrm>
        </p:spPr>
        <p:txBody>
          <a:bodyPr/>
          <a:lstStyle/>
          <a:p>
            <a:r>
              <a:rPr lang="en-US" dirty="0" smtClean="0"/>
              <a:t>Mr. X’s risk of suicide is greatest when he has been drinking. Therefore, the key to avoiding a future act of self-directed violence is to ensure that he not become </a:t>
            </a:r>
            <a:r>
              <a:rPr lang="en-US" dirty="0" smtClean="0"/>
              <a:t>intoxicated.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examine some widely held beliefs</a:t>
            </a:r>
            <a:endParaRPr lang="en-US" dirty="0"/>
          </a:p>
        </p:txBody>
      </p:sp>
      <p:pic>
        <p:nvPicPr>
          <p:cNvPr id="1026" name="Picture 2" descr="C:\Documents and Settings\vhadengutiep\Local Settings\Temporary Internet Files\Content.IE5\J5UEZXL2\MC9004487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r>
              <a:rPr lang="en-US" dirty="0" smtClean="0"/>
              <a:t>Intoxication facilitates lethal self-harm by lowering inhibitions, impairing judgment, and decreasing coordination and fine motor skill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r>
              <a:rPr lang="en-US" dirty="0" smtClean="0"/>
              <a:t>Intoxicated individuals die as a result of accidental weapons discharges, misclassified as suicide</a:t>
            </a:r>
            <a:endParaRPr lang="en-US" dirty="0"/>
          </a:p>
        </p:txBody>
      </p:sp>
      <p:pic>
        <p:nvPicPr>
          <p:cNvPr id="3" name="Picture 3" descr="C:\Documents and Settings\vhadengutiep\Local Settings\Temporary Internet Files\Content.IE5\056SMW3K\MP90040057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1828353" cy="2286000"/>
          </a:xfrm>
          <a:prstGeom prst="rect">
            <a:avLst/>
          </a:prstGeom>
          <a:noFill/>
        </p:spPr>
      </p:pic>
      <p:pic>
        <p:nvPicPr>
          <p:cNvPr id="4" name="Picture 4" descr="C:\Documents and Settings\vhadengutiep\Local Settings\Temporary Internet Files\Content.IE5\FCC5PZ83\MP9003156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00400"/>
            <a:ext cx="2590800" cy="1779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Intoxication facilitates “impulsive” self-directed violence</a:t>
            </a:r>
            <a:endParaRPr lang="en-US" dirty="0"/>
          </a:p>
        </p:txBody>
      </p:sp>
      <p:pic>
        <p:nvPicPr>
          <p:cNvPr id="3075" name="Picture 3" descr="C:\Users\vhadengutiep\AppData\Local\Microsoft\Windows\Temporary Internet Files\Content.IE5\MTBX8OPP\MP9004486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6074"/>
            <a:ext cx="3426977" cy="22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hadengutiep\AppData\Local\Microsoft\Windows\Temporary Internet Files\Content.IE5\1HFJ37P9\MP9004387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446075"/>
            <a:ext cx="3048000" cy="22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1495</Words>
  <Application>Microsoft Office PowerPoint</Application>
  <PresentationFormat>On-screen Show (4:3)</PresentationFormat>
  <Paragraphs>135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Is Alcohol Use Really a Direct Risk Factor for Suicide?</vt:lpstr>
      <vt:lpstr>Thanks to my Collaborators</vt:lpstr>
      <vt:lpstr>PowerPoint Presentation</vt:lpstr>
      <vt:lpstr>Many people who die by suicide are intoxicated at the time of death</vt:lpstr>
      <vt:lpstr>Have you ever written something like this in a patient’s medical record?</vt:lpstr>
      <vt:lpstr>Let’s examine some widely held beliefs</vt:lpstr>
      <vt:lpstr>Intoxication facilitates lethal self-harm by lowering inhibitions, impairing judgment, and decreasing coordination and fine motor skill </vt:lpstr>
      <vt:lpstr>Intoxicated individuals die as a result of accidental weapons discharges, misclassified as suicide</vt:lpstr>
      <vt:lpstr>Intoxication facilitates “impulsive” self-directed violence</vt:lpstr>
      <vt:lpstr>What are the implications of refuting a long held belief within the suicidology community? </vt:lpstr>
      <vt:lpstr>Why does it matter that many suicide decedents likely were not intoxicated at the point when they engaged in lethal self-directed violence?</vt:lpstr>
      <vt:lpstr>What might the impact be on treatment planning and disposition decisions?</vt:lpstr>
      <vt:lpstr>What do we really know about the relationship between alcohol and suicide?</vt:lpstr>
      <vt:lpstr>Links between impulsivity and lethality of attempts</vt:lpstr>
      <vt:lpstr>Links between alcohol consumption and suicide</vt:lpstr>
      <vt:lpstr>Fine, but you’ve only cited a few studies, and most are fairly old</vt:lpstr>
      <vt:lpstr>What is the current state of the literature?</vt:lpstr>
      <vt:lpstr>Comprehensive Review</vt:lpstr>
      <vt:lpstr>Variables Recorded</vt:lpstr>
      <vt:lpstr>Decedent Characteristics</vt:lpstr>
      <vt:lpstr>Presence of Alcohol at Death</vt:lpstr>
      <vt:lpstr>Do demographics influence results?</vt:lpstr>
      <vt:lpstr>No, and neither does publication bias</vt:lpstr>
      <vt:lpstr>But race matters</vt:lpstr>
      <vt:lpstr>Myth or Supported by Data?</vt:lpstr>
      <vt:lpstr>Intoxication facilitates lethal self-harm</vt:lpstr>
      <vt:lpstr>Intoxication facilitates “impulsive” self-directed violence</vt:lpstr>
      <vt:lpstr>Is it accurate to say the modal suicide victim consumed alcohol shortly before the time of death?</vt:lpstr>
      <vt:lpstr>Then what can we say?</vt:lpstr>
      <vt:lpstr>What are the risks for patients?</vt:lpstr>
      <vt:lpstr>Unanswered Questions</vt:lpstr>
      <vt:lpstr>Research Implications</vt:lpstr>
      <vt:lpstr>Clinical Implications</vt:lpstr>
      <vt:lpstr>Clinical Implications</vt:lpstr>
      <vt:lpstr>Paradigm Shift</vt:lpstr>
      <vt:lpstr>Paradigm Shift</vt:lpstr>
      <vt:lpstr>Conclusion</vt:lpstr>
      <vt:lpstr>Thank You for Your Attention</vt:lpstr>
    </vt:vector>
  </TitlesOfParts>
  <Company>Macro International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Here. Main Title Here.</dc:title>
  <dc:creator>Monika Gullett</dc:creator>
  <cp:lastModifiedBy>Peter M. Gutierrez</cp:lastModifiedBy>
  <cp:revision>22</cp:revision>
  <dcterms:created xsi:type="dcterms:W3CDTF">2011-09-20T16:32:35Z</dcterms:created>
  <dcterms:modified xsi:type="dcterms:W3CDTF">2014-06-19T23:39:06Z</dcterms:modified>
</cp:coreProperties>
</file>