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6A8E45B-ED97-794C-BB5B-10408470F674}"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FBC25-A8D2-3844-AD28-7F6D57506C7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8E45B-ED97-794C-BB5B-10408470F674}"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FBC25-A8D2-3844-AD28-7F6D57506C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6A8E45B-ED97-794C-BB5B-10408470F674}"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FBC25-A8D2-3844-AD28-7F6D57506C7F}"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8E45B-ED97-794C-BB5B-10408470F674}"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FBC25-A8D2-3844-AD28-7F6D57506C7F}"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A8E45B-ED97-794C-BB5B-10408470F674}"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FBC25-A8D2-3844-AD28-7F6D57506C7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6A8E45B-ED97-794C-BB5B-10408470F674}"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FBC25-A8D2-3844-AD28-7F6D57506C7F}"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A8E45B-ED97-794C-BB5B-10408470F674}" type="datetimeFigureOut">
              <a:rPr lang="en-US" smtClean="0"/>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DFBC25-A8D2-3844-AD28-7F6D57506C7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A8E45B-ED97-794C-BB5B-10408470F674}" type="datetimeFigureOut">
              <a:rPr lang="en-US" smtClean="0"/>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DFBC25-A8D2-3844-AD28-7F6D57506C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6A8E45B-ED97-794C-BB5B-10408470F674}" type="datetimeFigureOut">
              <a:rPr lang="en-US" smtClean="0"/>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DFBC25-A8D2-3844-AD28-7F6D57506C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6A8E45B-ED97-794C-BB5B-10408470F674}"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FBC25-A8D2-3844-AD28-7F6D57506C7F}"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A8E45B-ED97-794C-BB5B-10408470F674}"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FBC25-A8D2-3844-AD28-7F6D57506C7F}"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6A8E45B-ED97-794C-BB5B-10408470F674}" type="datetimeFigureOut">
              <a:rPr lang="en-US" smtClean="0"/>
              <a:t>11/9/2016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2DFBC25-A8D2-3844-AD28-7F6D57506C7F}"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ctrTitle"/>
          </p:nvPr>
        </p:nvSpPr>
        <p:spPr/>
        <p:txBody>
          <a:bodyPr/>
          <a:lstStyle/>
          <a:p>
            <a:pPr eaLnBrk="1" hangingPunct="1"/>
            <a:r>
              <a:rPr lang="en-US" b="1" dirty="0" smtClean="0">
                <a:ea typeface="ＭＳ Ｐゴシック" pitchFamily="-84" charset="-128"/>
                <a:cs typeface="ＭＳ Ｐゴシック" pitchFamily="-84" charset="-128"/>
              </a:rPr>
              <a:t>Case Examples</a:t>
            </a:r>
            <a:endParaRPr lang="en-US" b="1" dirty="0" smtClean="0">
              <a:ea typeface="ＭＳ Ｐゴシック" pitchFamily="-84" charset="-128"/>
              <a:cs typeface="ＭＳ Ｐゴシック" pitchFamily="-84" charset="-128"/>
            </a:endParaRPr>
          </a:p>
        </p:txBody>
      </p:sp>
      <p:sp>
        <p:nvSpPr>
          <p:cNvPr id="2" name="Subtitle 1"/>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549275" y="777055"/>
            <a:ext cx="8042275" cy="1336675"/>
          </a:xfrm>
          <a:prstGeom prst="rect">
            <a:avLst/>
          </a:prstGeom>
        </p:spPr>
        <p:txBody>
          <a:bodyPr anchor="b"/>
          <a:lstStyle/>
          <a:p>
            <a:pPr algn="ctr" eaLnBrk="1" fontAlgn="auto" hangingPunct="1">
              <a:spcAft>
                <a:spcPts val="0"/>
              </a:spcAft>
              <a:defRPr/>
            </a:pPr>
            <a:r>
              <a:rPr lang="en-US" sz="4600" dirty="0">
                <a:solidFill>
                  <a:schemeClr val="accent1"/>
                </a:solidFill>
                <a:latin typeface="+mj-lt"/>
                <a:ea typeface="+mj-ea"/>
                <a:cs typeface="+mj-cs"/>
              </a:rPr>
              <a:t>Case # 1: Jenny</a:t>
            </a:r>
          </a:p>
        </p:txBody>
      </p:sp>
      <p:sp>
        <p:nvSpPr>
          <p:cNvPr id="3" name="Content Placeholder 3"/>
          <p:cNvSpPr txBox="1">
            <a:spLocks/>
          </p:cNvSpPr>
          <p:nvPr/>
        </p:nvSpPr>
        <p:spPr>
          <a:xfrm>
            <a:off x="280219" y="2403986"/>
            <a:ext cx="8657304" cy="5574891"/>
          </a:xfrm>
          <a:prstGeom prst="rect">
            <a:avLst/>
          </a:prstGeom>
        </p:spPr>
        <p:txBody>
          <a:bodyPr>
            <a:noAutofit/>
          </a:bodyPr>
          <a:lstStyle/>
          <a:p>
            <a:pPr marL="349250" indent="-349250" eaLnBrk="1" fontAlgn="auto" hangingPunct="1">
              <a:spcBef>
                <a:spcPts val="2000"/>
              </a:spcBef>
              <a:spcAft>
                <a:spcPts val="0"/>
              </a:spcAft>
              <a:buClr>
                <a:schemeClr val="accent1">
                  <a:lumMod val="60000"/>
                  <a:lumOff val="40000"/>
                </a:schemeClr>
              </a:buClr>
              <a:buSzPct val="110000"/>
              <a:buFont typeface="Wingdings 2" pitchFamily="18" charset="2"/>
              <a:buNone/>
              <a:defRPr/>
            </a:pPr>
            <a:r>
              <a:rPr lang="en-US" sz="2400" dirty="0">
                <a:latin typeface="+mn-lt"/>
              </a:rPr>
              <a:t>Jenny is a 45-year old woman who has visited the </a:t>
            </a:r>
            <a:r>
              <a:rPr lang="en-US" sz="2400" dirty="0" smtClean="0">
                <a:latin typeface="+mn-lt"/>
              </a:rPr>
              <a:t>ER multiple </a:t>
            </a:r>
            <a:r>
              <a:rPr lang="en-US" sz="2400" dirty="0">
                <a:latin typeface="+mn-lt"/>
              </a:rPr>
              <a:t>times in the last month c/o of chest pain. She was given a temporary Rx of </a:t>
            </a:r>
            <a:r>
              <a:rPr lang="en-US" sz="2400" dirty="0" err="1">
                <a:latin typeface="+mn-lt"/>
              </a:rPr>
              <a:t>Ativan</a:t>
            </a:r>
            <a:r>
              <a:rPr lang="en-US" sz="2400" dirty="0">
                <a:latin typeface="+mn-lt"/>
              </a:rPr>
              <a:t> and referred back to primary care. Although cardiac tests were negative, Jenny continued to believe she was having a heart attack. She indicated the </a:t>
            </a:r>
            <a:r>
              <a:rPr lang="en-US" sz="2400" dirty="0" err="1">
                <a:latin typeface="+mn-lt"/>
              </a:rPr>
              <a:t>Ativan</a:t>
            </a:r>
            <a:r>
              <a:rPr lang="en-US" sz="2400" dirty="0">
                <a:latin typeface="+mn-lt"/>
              </a:rPr>
              <a:t> helped her “a little,” but she had become reluctant to be alone for fear she would be without assistance in the event of a heart attack. </a:t>
            </a:r>
          </a:p>
          <a:p>
            <a:pPr marL="349250" indent="-349250" eaLnBrk="1" fontAlgn="auto" hangingPunct="1">
              <a:spcBef>
                <a:spcPts val="600"/>
              </a:spcBef>
              <a:spcAft>
                <a:spcPts val="0"/>
              </a:spcAft>
              <a:buClr>
                <a:schemeClr val="accent1">
                  <a:lumMod val="60000"/>
                  <a:lumOff val="40000"/>
                </a:schemeClr>
              </a:buClr>
              <a:buSzPct val="110000"/>
              <a:buFontTx/>
              <a:buChar char="-"/>
              <a:defRPr/>
            </a:pPr>
            <a:r>
              <a:rPr lang="en-US" sz="2400" b="1" i="1" dirty="0">
                <a:latin typeface="+mn-lt"/>
              </a:rPr>
              <a:t>What might be Jenny’s </a:t>
            </a:r>
            <a:r>
              <a:rPr lang="en-US" sz="2400" b="1" i="1" dirty="0" smtClean="0">
                <a:latin typeface="+mn-lt"/>
              </a:rPr>
              <a:t>diagnosis?</a:t>
            </a:r>
          </a:p>
          <a:p>
            <a:pPr marL="349250" indent="-349250" eaLnBrk="1" fontAlgn="auto" hangingPunct="1">
              <a:spcBef>
                <a:spcPts val="600"/>
              </a:spcBef>
              <a:spcAft>
                <a:spcPts val="0"/>
              </a:spcAft>
              <a:buClr>
                <a:schemeClr val="accent1">
                  <a:lumMod val="60000"/>
                  <a:lumOff val="40000"/>
                </a:schemeClr>
              </a:buClr>
              <a:buSzPct val="110000"/>
              <a:buFontTx/>
              <a:buChar char="-"/>
              <a:defRPr/>
            </a:pPr>
            <a:r>
              <a:rPr lang="en-US" sz="2400" b="1" i="1" dirty="0" smtClean="0">
                <a:latin typeface="+mn-lt"/>
              </a:rPr>
              <a:t>What </a:t>
            </a:r>
            <a:r>
              <a:rPr lang="en-US" sz="2400" b="1" i="1" dirty="0">
                <a:latin typeface="+mn-lt"/>
              </a:rPr>
              <a:t>treatment represents her best chance for a long-term positive outcome? </a:t>
            </a:r>
          </a:p>
          <a:p>
            <a:pPr marL="349250" indent="-349250" eaLnBrk="1" fontAlgn="auto" hangingPunct="1">
              <a:spcBef>
                <a:spcPts val="2000"/>
              </a:spcBef>
              <a:spcAft>
                <a:spcPts val="0"/>
              </a:spcAft>
              <a:buClr>
                <a:schemeClr val="accent1">
                  <a:lumMod val="60000"/>
                  <a:lumOff val="40000"/>
                </a:schemeClr>
              </a:buClr>
              <a:buSzPct val="110000"/>
              <a:buFont typeface="Wingdings 2" pitchFamily="18" charset="2"/>
              <a:buNone/>
              <a:defRPr/>
            </a:pPr>
            <a:endParaRPr lang="en-US" sz="2800"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199" y="855406"/>
            <a:ext cx="8042275" cy="1336675"/>
          </a:xfrm>
          <a:prstGeom prst="rect">
            <a:avLst/>
          </a:prstGeom>
        </p:spPr>
        <p:txBody>
          <a:bodyPr anchor="b"/>
          <a:lstStyle/>
          <a:p>
            <a:pPr algn="ctr" eaLnBrk="1" fontAlgn="auto" hangingPunct="1">
              <a:spcAft>
                <a:spcPts val="0"/>
              </a:spcAft>
              <a:defRPr/>
            </a:pPr>
            <a:r>
              <a:rPr lang="en-US" sz="4600" dirty="0">
                <a:solidFill>
                  <a:schemeClr val="accent1"/>
                </a:solidFill>
                <a:latin typeface="+mj-lt"/>
                <a:ea typeface="+mj-ea"/>
                <a:cs typeface="+mj-cs"/>
              </a:rPr>
              <a:t>Case # 2: Bill</a:t>
            </a:r>
          </a:p>
        </p:txBody>
      </p:sp>
      <p:sp>
        <p:nvSpPr>
          <p:cNvPr id="5" name="Content Placeholder 2"/>
          <p:cNvSpPr txBox="1">
            <a:spLocks/>
          </p:cNvSpPr>
          <p:nvPr/>
        </p:nvSpPr>
        <p:spPr>
          <a:xfrm>
            <a:off x="533400" y="2359741"/>
            <a:ext cx="8042275" cy="4247535"/>
          </a:xfrm>
          <a:prstGeom prst="rect">
            <a:avLst/>
          </a:prstGeom>
        </p:spPr>
        <p:txBody>
          <a:bodyPr>
            <a:normAutofit lnSpcReduction="10000"/>
          </a:bodyPr>
          <a:lstStyle/>
          <a:p>
            <a:pPr marL="349250" indent="-349250" eaLnBrk="1" fontAlgn="auto" hangingPunct="1">
              <a:spcBef>
                <a:spcPts val="2000"/>
              </a:spcBef>
              <a:spcAft>
                <a:spcPts val="0"/>
              </a:spcAft>
              <a:buClr>
                <a:schemeClr val="accent1">
                  <a:lumMod val="60000"/>
                  <a:lumOff val="40000"/>
                </a:schemeClr>
              </a:buClr>
              <a:buSzPct val="110000"/>
              <a:buFont typeface="Wingdings 2" pitchFamily="18" charset="2"/>
              <a:buNone/>
              <a:defRPr/>
            </a:pPr>
            <a:r>
              <a:rPr lang="en-US" sz="2400" dirty="0">
                <a:latin typeface="+mn-lt"/>
              </a:rPr>
              <a:t>Bill is a 23 year-old man who has cancelled his appointment for a flu shot 5 times. You’</a:t>
            </a:r>
            <a:r>
              <a:rPr lang="en-US" sz="2400" dirty="0" err="1">
                <a:latin typeface="+mn-lt"/>
              </a:rPr>
              <a:t>ve</a:t>
            </a:r>
            <a:r>
              <a:rPr lang="en-US" sz="2400" dirty="0">
                <a:latin typeface="+mn-lt"/>
              </a:rPr>
              <a:t> been alerted to this pattern by the scheduler who mentioned Bill sounded anxious over the phone. During the call, Bill revealed he “doesn’t like shots” and feels faint just thinking about it. He downplayed the problem and suggested the shot is not that important, indicating, “I never get the flu anyway.” </a:t>
            </a:r>
          </a:p>
          <a:p>
            <a:pPr marL="349250" indent="-349250" eaLnBrk="1" fontAlgn="auto" hangingPunct="1">
              <a:spcBef>
                <a:spcPts val="2000"/>
              </a:spcBef>
              <a:spcAft>
                <a:spcPts val="0"/>
              </a:spcAft>
              <a:buClr>
                <a:schemeClr val="accent1">
                  <a:lumMod val="60000"/>
                  <a:lumOff val="40000"/>
                </a:schemeClr>
              </a:buClr>
              <a:buSzPct val="110000"/>
              <a:buFontTx/>
              <a:buChar char="-"/>
              <a:defRPr/>
            </a:pPr>
            <a:r>
              <a:rPr lang="en-US" sz="2400" b="1" i="1" dirty="0">
                <a:latin typeface="+mn-lt"/>
              </a:rPr>
              <a:t>What might be Bill’s diagnosis? </a:t>
            </a:r>
          </a:p>
          <a:p>
            <a:pPr marL="349250" indent="-349250" eaLnBrk="1" fontAlgn="auto" hangingPunct="1">
              <a:spcBef>
                <a:spcPts val="2000"/>
              </a:spcBef>
              <a:spcAft>
                <a:spcPts val="0"/>
              </a:spcAft>
              <a:buClr>
                <a:schemeClr val="accent1">
                  <a:lumMod val="60000"/>
                  <a:lumOff val="40000"/>
                </a:schemeClr>
              </a:buClr>
              <a:buSzPct val="110000"/>
              <a:buFontTx/>
              <a:buChar char="-"/>
              <a:defRPr/>
            </a:pPr>
            <a:r>
              <a:rPr lang="en-US" sz="2400" b="1" i="1" dirty="0">
                <a:latin typeface="+mn-lt"/>
              </a:rPr>
              <a:t>Are there any potential medical concerns other than the need for a flu shot?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545690" y="1178796"/>
            <a:ext cx="8229600" cy="1252537"/>
          </a:xfrm>
        </p:spPr>
        <p:txBody>
          <a:bodyPr/>
          <a:lstStyle/>
          <a:p>
            <a:r>
              <a:rPr lang="en-US" dirty="0" smtClean="0">
                <a:solidFill>
                  <a:schemeClr val="accent1"/>
                </a:solidFill>
              </a:rPr>
              <a:t>Case #3: Antoine</a:t>
            </a:r>
            <a:endParaRPr lang="en-US" dirty="0">
              <a:solidFill>
                <a:schemeClr val="accent1"/>
              </a:solidFill>
            </a:endParaRPr>
          </a:p>
        </p:txBody>
      </p:sp>
      <p:sp>
        <p:nvSpPr>
          <p:cNvPr id="6" name="Content Placeholder 5"/>
          <p:cNvSpPr>
            <a:spLocks noGrp="1"/>
          </p:cNvSpPr>
          <p:nvPr>
            <p:ph idx="4294967295"/>
          </p:nvPr>
        </p:nvSpPr>
        <p:spPr>
          <a:xfrm>
            <a:off x="265471" y="2286000"/>
            <a:ext cx="8509819" cy="4572000"/>
          </a:xfrm>
        </p:spPr>
        <p:txBody>
          <a:bodyPr>
            <a:normAutofit fontScale="70000" lnSpcReduction="20000"/>
          </a:bodyPr>
          <a:lstStyle/>
          <a:p>
            <a:pPr marL="0" indent="0">
              <a:buNone/>
            </a:pPr>
            <a:r>
              <a:rPr lang="en-US" sz="3400" dirty="0">
                <a:solidFill>
                  <a:schemeClr val="tx1"/>
                </a:solidFill>
              </a:rPr>
              <a:t>Antoine is a 14 </a:t>
            </a:r>
            <a:r>
              <a:rPr lang="en-US" sz="3400" dirty="0" err="1">
                <a:solidFill>
                  <a:schemeClr val="tx1"/>
                </a:solidFill>
              </a:rPr>
              <a:t>y.o</a:t>
            </a:r>
            <a:r>
              <a:rPr lang="en-US" sz="3400" dirty="0">
                <a:solidFill>
                  <a:schemeClr val="tx1"/>
                </a:solidFill>
              </a:rPr>
              <a:t>. boy who presents with a two month history of abdominal pain and headaches.  He was seen a month ago and given omeprazole without relief.  He has used Tylenol for his headaches but finds the greatest relief by lying in his bed.  He has significant fatigue and bites his mother’s head off every time she suggests he get up and do something productive.</a:t>
            </a:r>
          </a:p>
          <a:p>
            <a:pPr marL="0" indent="0">
              <a:buNone/>
            </a:pPr>
            <a:r>
              <a:rPr lang="en-US" sz="3400" dirty="0">
                <a:solidFill>
                  <a:schemeClr val="tx1"/>
                </a:solidFill>
              </a:rPr>
              <a:t> </a:t>
            </a:r>
          </a:p>
          <a:p>
            <a:pPr marL="0" indent="0">
              <a:buNone/>
            </a:pPr>
            <a:r>
              <a:rPr lang="en-US" sz="3400" b="1" dirty="0">
                <a:solidFill>
                  <a:schemeClr val="tx1"/>
                </a:solidFill>
              </a:rPr>
              <a:t>Is this a typical adolescent?</a:t>
            </a:r>
          </a:p>
          <a:p>
            <a:pPr marL="0" indent="0">
              <a:buNone/>
            </a:pPr>
            <a:r>
              <a:rPr lang="en-US" sz="3400" b="1" dirty="0">
                <a:solidFill>
                  <a:schemeClr val="tx1"/>
                </a:solidFill>
              </a:rPr>
              <a:t> </a:t>
            </a:r>
          </a:p>
          <a:p>
            <a:pPr marL="0" indent="0">
              <a:buNone/>
            </a:pPr>
            <a:r>
              <a:rPr lang="en-US" sz="3400" b="1" dirty="0">
                <a:solidFill>
                  <a:schemeClr val="tx1"/>
                </a:solidFill>
              </a:rPr>
              <a:t>If not, what further information would you want?</a:t>
            </a:r>
          </a:p>
          <a:p>
            <a:pPr marL="0" indent="0">
              <a:buNone/>
            </a:pPr>
            <a:r>
              <a:rPr lang="en-US" sz="3400" b="1" dirty="0">
                <a:solidFill>
                  <a:schemeClr val="tx1"/>
                </a:solidFill>
              </a:rPr>
              <a:t> </a:t>
            </a:r>
          </a:p>
          <a:p>
            <a:pPr marL="0" indent="0">
              <a:buNone/>
            </a:pPr>
            <a:r>
              <a:rPr lang="en-US" sz="3400" b="1" dirty="0">
                <a:solidFill>
                  <a:schemeClr val="tx1"/>
                </a:solidFill>
              </a:rPr>
              <a:t>What treatments would you consider ?</a:t>
            </a:r>
          </a:p>
          <a:p>
            <a:endParaRPr lang="en-US" dirty="0"/>
          </a:p>
        </p:txBody>
      </p:sp>
    </p:spTree>
    <p:extLst>
      <p:ext uri="{BB962C8B-B14F-4D97-AF65-F5344CB8AC3E}">
        <p14:creationId xmlns:p14="http://schemas.microsoft.com/office/powerpoint/2010/main" val="40597097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TotalTime>
  <Words>294</Words>
  <Application>Microsoft Office PowerPoint</Application>
  <PresentationFormat>On-screen Show (4:3)</PresentationFormat>
  <Paragraphs>17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Waveform</vt:lpstr>
      <vt:lpstr>Case Examples</vt:lpstr>
      <vt:lpstr>PowerPoint Presentation</vt:lpstr>
      <vt:lpstr>PowerPoint Presentation</vt:lpstr>
      <vt:lpstr>Case #3: Antoine</vt:lpstr>
    </vt:vector>
  </TitlesOfParts>
  <Company>Saint Louis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Cases</dc:title>
  <dc:creator>admin</dc:creator>
  <cp:lastModifiedBy>Prentice, Dawn</cp:lastModifiedBy>
  <cp:revision>3</cp:revision>
  <dcterms:created xsi:type="dcterms:W3CDTF">2016-11-04T18:27:26Z</dcterms:created>
  <dcterms:modified xsi:type="dcterms:W3CDTF">2016-11-09T14:41:48Z</dcterms:modified>
</cp:coreProperties>
</file>