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03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965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8308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9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74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62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124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51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74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59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CDF3A-199D-4B6D-99BD-746192C44395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E5693D1-2757-4E8B-93BE-196C128FFE2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7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5888/pcd11.130184" TargetMode="External"/><Relationship Id="rId2" Type="http://schemas.openxmlformats.org/officeDocument/2006/relationships/hyperlink" Target="https://pubmed.ncbi.nlm.nih.gov/2445664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ubmed.ncbi.nlm.nih.gov/2932887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7667-9B3B-40FB-8D09-CC5D2AF0C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Sustainability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5B79E5-B60B-4C86-AA07-10107FAD88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Based on a class at</a:t>
            </a:r>
          </a:p>
          <a:p>
            <a:r>
              <a:rPr lang="en-US" dirty="0"/>
              <a:t>Washington University’s Brown School</a:t>
            </a:r>
          </a:p>
          <a:p>
            <a:r>
              <a:rPr lang="en-US" dirty="0"/>
              <a:t>June 20-24, 2022</a:t>
            </a:r>
          </a:p>
        </p:txBody>
      </p:sp>
    </p:spTree>
    <p:extLst>
      <p:ext uri="{BB962C8B-B14F-4D97-AF65-F5344CB8AC3E}">
        <p14:creationId xmlns:p14="http://schemas.microsoft.com/office/powerpoint/2010/main" val="986228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F145-55E1-4F09-AD8C-4E3ED657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Goals/Objectives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4A8FC-2FA1-4B1C-AF02-40DCBC794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</a:t>
            </a:r>
          </a:p>
          <a:p>
            <a:r>
              <a:rPr lang="en-US" dirty="0"/>
              <a:t>Measurable</a:t>
            </a:r>
          </a:p>
          <a:p>
            <a:r>
              <a:rPr lang="en-US" dirty="0"/>
              <a:t>Attainable</a:t>
            </a:r>
          </a:p>
          <a:p>
            <a:r>
              <a:rPr lang="en-US" dirty="0"/>
              <a:t>Realistic</a:t>
            </a:r>
          </a:p>
          <a:p>
            <a:r>
              <a:rPr lang="en-US" dirty="0"/>
              <a:t>Time-bound</a:t>
            </a:r>
          </a:p>
          <a:p>
            <a:r>
              <a:rPr lang="en-US" dirty="0"/>
              <a:t>Can add Inclusion &amp; Equity (SMARTIE)</a:t>
            </a:r>
          </a:p>
        </p:txBody>
      </p:sp>
    </p:spTree>
    <p:extLst>
      <p:ext uri="{BB962C8B-B14F-4D97-AF65-F5344CB8AC3E}">
        <p14:creationId xmlns:p14="http://schemas.microsoft.com/office/powerpoint/2010/main" val="151956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783E1-BBB0-42E0-92C5-EC8E0C97F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73FC9-49EA-4D98-B4F1-CAD2E681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Can take the assessment as an individual or part of a group</a:t>
            </a:r>
          </a:p>
          <a:p>
            <a:r>
              <a:rPr lang="en-US" dirty="0"/>
              <a:t>Suggest no more than 12 people</a:t>
            </a:r>
          </a:p>
          <a:p>
            <a:r>
              <a:rPr lang="en-US" dirty="0"/>
              <a:t>Ideal to discuss together; hard to do with a bigger group</a:t>
            </a:r>
          </a:p>
          <a:p>
            <a:r>
              <a:rPr lang="en-US" dirty="0"/>
              <a:t>Get average &amp; range for each domain (7-point scale)</a:t>
            </a:r>
          </a:p>
          <a:p>
            <a:r>
              <a:rPr lang="en-US" dirty="0"/>
              <a:t>Each person gets their individual report</a:t>
            </a:r>
          </a:p>
          <a:p>
            <a:r>
              <a:rPr lang="en-US" dirty="0"/>
              <a:t>Administrator gets group report, aggregate results</a:t>
            </a:r>
          </a:p>
          <a:p>
            <a:r>
              <a:rPr lang="en-US" dirty="0"/>
              <a:t>Takes a few minutes to complete, can stop &amp; come back</a:t>
            </a:r>
          </a:p>
          <a:p>
            <a:r>
              <a:rPr lang="en-US" dirty="0"/>
              <a:t>Answer as much as possible or it waters down the results</a:t>
            </a:r>
          </a:p>
        </p:txBody>
      </p:sp>
    </p:spTree>
    <p:extLst>
      <p:ext uri="{BB962C8B-B14F-4D97-AF65-F5344CB8AC3E}">
        <p14:creationId xmlns:p14="http://schemas.microsoft.com/office/powerpoint/2010/main" val="234023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5B60-1152-405B-8E57-AF067F37A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A28E8-7C10-4B45-9B8B-698C2BD0B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Sustaintool.org</a:t>
            </a:r>
          </a:p>
          <a:p>
            <a:r>
              <a:rPr lang="en-US" dirty="0"/>
              <a:t>It’s not all about money</a:t>
            </a:r>
          </a:p>
          <a:p>
            <a:r>
              <a:rPr lang="en-US" dirty="0"/>
              <a:t>Focus on one domain, at most two-more is overwhelming</a:t>
            </a:r>
          </a:p>
          <a:p>
            <a:r>
              <a:rPr lang="en-US" dirty="0"/>
              <a:t>Write all sustainability domains into grants-funders love this</a:t>
            </a:r>
          </a:p>
          <a:p>
            <a:r>
              <a:rPr lang="en-US" dirty="0"/>
              <a:t>Have a North Star, like hope &amp; relate everything back to this</a:t>
            </a:r>
          </a:p>
          <a:p>
            <a:r>
              <a:rPr lang="en-US" dirty="0"/>
              <a:t>You can access all your previous versions on the website to compare</a:t>
            </a:r>
          </a:p>
          <a:p>
            <a:r>
              <a:rPr lang="en-US" dirty="0"/>
              <a:t>Should be detailed enough that anyone can pick up &amp; run with</a:t>
            </a:r>
          </a:p>
          <a:p>
            <a:r>
              <a:rPr lang="en-US" dirty="0"/>
              <a:t>Focus on what you can change</a:t>
            </a:r>
          </a:p>
          <a:p>
            <a:r>
              <a:rPr lang="en-US" dirty="0"/>
              <a:t>Domains can influence each other, e.g. Communication can lead to more </a:t>
            </a:r>
            <a:r>
              <a:rPr lang="en-US"/>
              <a:t>Environmental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6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B7A4E-D1C5-4AD3-A8F1-9B828182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B1A86-4897-47AD-BC9E-77F97212A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Calhoun A, Mainor A, Moreland-Russell S, Maier RC, </a:t>
            </a:r>
            <a:r>
              <a:rPr lang="en-US" dirty="0" err="1"/>
              <a:t>Brossart</a:t>
            </a:r>
            <a:r>
              <a:rPr lang="en-US" dirty="0"/>
              <a:t> L, Luke DA. Using the Program Sustainability Assessment Tool to Assess and Plan for Sustainability. </a:t>
            </a:r>
            <a:r>
              <a:rPr lang="en-US" dirty="0" err="1"/>
              <a:t>Prev</a:t>
            </a:r>
            <a:r>
              <a:rPr lang="en-US" dirty="0"/>
              <a:t> Chronic Dis 2014; 11:130185. DOI:  </a:t>
            </a:r>
            <a:r>
              <a:rPr lang="en-US" dirty="0">
                <a:hlinkClick r:id="rId2"/>
              </a:rPr>
              <a:t>https://pubmed.ncbi.nlm.nih.gov/24456644/</a:t>
            </a:r>
            <a:endParaRPr lang="en-US" dirty="0"/>
          </a:p>
          <a:p>
            <a:r>
              <a:rPr lang="en-US" dirty="0"/>
              <a:t>Luke DA, Calhoun A, </a:t>
            </a:r>
            <a:r>
              <a:rPr lang="en-US" dirty="0" err="1"/>
              <a:t>Robichaux</a:t>
            </a:r>
            <a:r>
              <a:rPr lang="en-US" dirty="0"/>
              <a:t> CB, Elliot MB, Moreland-Russell S. The Program Sustainability Assessment Tool: A New Instrument for Public Health Programs, </a:t>
            </a:r>
            <a:r>
              <a:rPr lang="en-US" dirty="0" err="1"/>
              <a:t>Prev</a:t>
            </a:r>
            <a:r>
              <a:rPr lang="en-US" dirty="0"/>
              <a:t> Chronic Dis 2014; 11: 130184. DOI: </a:t>
            </a:r>
            <a:r>
              <a:rPr lang="en-US" dirty="0">
                <a:hlinkClick r:id="rId3"/>
              </a:rPr>
              <a:t>http://dx.doi.org/10.5888/pcd11.130184</a:t>
            </a:r>
            <a:endParaRPr lang="en-US" dirty="0"/>
          </a:p>
          <a:p>
            <a:r>
              <a:rPr lang="en-US" dirty="0"/>
              <a:t>Shelton RC, Cooper BR, </a:t>
            </a:r>
            <a:r>
              <a:rPr lang="en-US" dirty="0" err="1"/>
              <a:t>Stirman</a:t>
            </a:r>
            <a:r>
              <a:rPr lang="en-US" dirty="0"/>
              <a:t> SW, The Sustainability of Evidence-Based Interventions and Practices in Public Health and Health Care, </a:t>
            </a:r>
            <a:r>
              <a:rPr lang="en-US" dirty="0" err="1"/>
              <a:t>Annu</a:t>
            </a:r>
            <a:r>
              <a:rPr lang="en-US" dirty="0"/>
              <a:t> Rev Public Health 2018. 39:55-76 </a:t>
            </a:r>
            <a:r>
              <a:rPr lang="en-US" dirty="0">
                <a:hlinkClick r:id="rId4"/>
              </a:rPr>
              <a:t>https://</a:t>
            </a:r>
            <a:r>
              <a:rPr lang="en-US">
                <a:hlinkClick r:id="rId4"/>
              </a:rPr>
              <a:t>pubmed.ncbi.nlm.nih.gov/29328872/</a:t>
            </a:r>
            <a:endParaRPr lang="en-US"/>
          </a:p>
          <a:p>
            <a:pPr marL="0" indent="0">
              <a:buNone/>
            </a:pP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2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6C47-33A3-4607-912A-70A614B58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Sustainability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F667F-3649-4A82-84FD-03443921E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questionnaires are available to help with sustainability</a:t>
            </a:r>
          </a:p>
          <a:p>
            <a:r>
              <a:rPr lang="en-US" dirty="0"/>
              <a:t>PSAT is for public health organizations</a:t>
            </a:r>
          </a:p>
          <a:p>
            <a:r>
              <a:rPr lang="en-US" dirty="0"/>
              <a:t>CSAT is for Clinical organizations</a:t>
            </a:r>
          </a:p>
        </p:txBody>
      </p:sp>
    </p:spTree>
    <p:extLst>
      <p:ext uri="{BB962C8B-B14F-4D97-AF65-F5344CB8AC3E}">
        <p14:creationId xmlns:p14="http://schemas.microsoft.com/office/powerpoint/2010/main" val="163601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E00DC-1F2B-41F7-AE6E-3A2F4B9B8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PSAT (Program Sustainability Assessment Tool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99F54-8025-4870-8314-368770F177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domains</a:t>
            </a:r>
          </a:p>
          <a:p>
            <a:r>
              <a:rPr lang="en-US" dirty="0"/>
              <a:t>Developed first, so more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97943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367A-F6D9-434D-B00A-F7A4D8591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8D7FA-A564-459D-A451-165BE1DC5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Environmental Support</a:t>
            </a:r>
          </a:p>
          <a:p>
            <a:r>
              <a:rPr lang="en-US" dirty="0"/>
              <a:t>Funding Stability</a:t>
            </a:r>
          </a:p>
          <a:p>
            <a:r>
              <a:rPr lang="en-US" dirty="0"/>
              <a:t>Partnerships</a:t>
            </a:r>
          </a:p>
          <a:p>
            <a:r>
              <a:rPr lang="en-US" dirty="0"/>
              <a:t>Organizational Capacity</a:t>
            </a:r>
          </a:p>
          <a:p>
            <a:r>
              <a:rPr lang="en-US" dirty="0"/>
              <a:t>Program Evaluation</a:t>
            </a:r>
          </a:p>
          <a:p>
            <a:r>
              <a:rPr lang="en-US" dirty="0"/>
              <a:t>Program Adaptation</a:t>
            </a:r>
          </a:p>
          <a:p>
            <a:r>
              <a:rPr lang="en-US" dirty="0"/>
              <a:t>Communications</a:t>
            </a:r>
          </a:p>
          <a:p>
            <a:r>
              <a:rPr lang="en-US" dirty="0"/>
              <a:t>Strategic Planning</a:t>
            </a:r>
          </a:p>
        </p:txBody>
      </p:sp>
    </p:spTree>
    <p:extLst>
      <p:ext uri="{BB962C8B-B14F-4D97-AF65-F5344CB8AC3E}">
        <p14:creationId xmlns:p14="http://schemas.microsoft.com/office/powerpoint/2010/main" val="289322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CA989-927B-42D7-AA7F-E754CF2D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CSAT (Clinical Sustainability Assessment Tool)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E3526-38D5-431A-AB4D-0CBB6C9F4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domains</a:t>
            </a:r>
          </a:p>
          <a:p>
            <a:r>
              <a:rPr lang="en-US" dirty="0"/>
              <a:t>Some overlap, some differences</a:t>
            </a:r>
          </a:p>
        </p:txBody>
      </p:sp>
    </p:spTree>
    <p:extLst>
      <p:ext uri="{BB962C8B-B14F-4D97-AF65-F5344CB8AC3E}">
        <p14:creationId xmlns:p14="http://schemas.microsoft.com/office/powerpoint/2010/main" val="440511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68D8B-3546-407C-835F-C52DD1A67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49AFE-6B3B-4065-A1BC-24175B5F0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Engaged Staff &amp; Leadership</a:t>
            </a:r>
          </a:p>
          <a:p>
            <a:r>
              <a:rPr lang="en-US" dirty="0"/>
              <a:t>Engaged Stakeholders</a:t>
            </a:r>
          </a:p>
          <a:p>
            <a:r>
              <a:rPr lang="en-US" dirty="0"/>
              <a:t>Organizational Readiness</a:t>
            </a:r>
          </a:p>
          <a:p>
            <a:r>
              <a:rPr lang="en-US" dirty="0"/>
              <a:t>Workflow Integration</a:t>
            </a:r>
          </a:p>
          <a:p>
            <a:r>
              <a:rPr lang="en-US" dirty="0"/>
              <a:t>Implementation &amp; Training</a:t>
            </a:r>
          </a:p>
          <a:p>
            <a:r>
              <a:rPr lang="en-US" dirty="0"/>
              <a:t>Monitoring &amp; Evaluation</a:t>
            </a:r>
          </a:p>
          <a:p>
            <a:r>
              <a:rPr lang="en-US" dirty="0"/>
              <a:t>Outcomes &amp; Effectiveness</a:t>
            </a:r>
          </a:p>
        </p:txBody>
      </p:sp>
    </p:spTree>
    <p:extLst>
      <p:ext uri="{BB962C8B-B14F-4D97-AF65-F5344CB8AC3E}">
        <p14:creationId xmlns:p14="http://schemas.microsoft.com/office/powerpoint/2010/main" val="37583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F6B0C-2B49-4E5E-8B70-407AD3E7F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&amp; Assess Your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3F38F-4008-4A4D-B101-40DF082FA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the program being assessed</a:t>
            </a:r>
          </a:p>
          <a:p>
            <a:r>
              <a:rPr lang="en-US" dirty="0"/>
              <a:t>Definitions are important, so you’re comparing the same things</a:t>
            </a:r>
          </a:p>
          <a:p>
            <a:r>
              <a:rPr lang="en-US" dirty="0"/>
              <a:t>Identify the participants</a:t>
            </a:r>
          </a:p>
          <a:p>
            <a:r>
              <a:rPr lang="en-US" dirty="0"/>
              <a:t>Complete the Program Sustainability Assessment Tool</a:t>
            </a:r>
          </a:p>
        </p:txBody>
      </p:sp>
    </p:spTree>
    <p:extLst>
      <p:ext uri="{BB962C8B-B14F-4D97-AF65-F5344CB8AC3E}">
        <p14:creationId xmlns:p14="http://schemas.microsoft.com/office/powerpoint/2010/main" val="2493425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FF50E-DA59-41A3-84EA-F603C31D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 a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A47ED-89B4-47F4-9182-BAEED6A5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Assemble the planning team</a:t>
            </a:r>
          </a:p>
          <a:p>
            <a:r>
              <a:rPr lang="en-US" dirty="0"/>
              <a:t>Review the program’s mission &amp; purpose</a:t>
            </a:r>
          </a:p>
          <a:p>
            <a:r>
              <a:rPr lang="en-US" dirty="0"/>
              <a:t>Review your PSAT results</a:t>
            </a:r>
          </a:p>
          <a:p>
            <a:r>
              <a:rPr lang="en-US" dirty="0"/>
              <a:t>Determine which program elements should be maintained, eliminated, or adapted</a:t>
            </a:r>
          </a:p>
          <a:p>
            <a:r>
              <a:rPr lang="en-US" dirty="0"/>
              <a:t>Prioritize the areas of sustainability capacity to address first</a:t>
            </a:r>
          </a:p>
          <a:p>
            <a:r>
              <a:rPr lang="en-US" dirty="0"/>
              <a:t>Write a Sustainability Action Plan with specific action steps</a:t>
            </a:r>
          </a:p>
        </p:txBody>
      </p:sp>
    </p:spTree>
    <p:extLst>
      <p:ext uri="{BB962C8B-B14F-4D97-AF65-F5344CB8AC3E}">
        <p14:creationId xmlns:p14="http://schemas.microsoft.com/office/powerpoint/2010/main" val="333965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7A30E-DAB9-4131-A865-AFA911422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5422E-23DD-4FC9-984A-C2B1649DA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 the Sustainability Action Plan</a:t>
            </a:r>
          </a:p>
          <a:p>
            <a:r>
              <a:rPr lang="en-US" dirty="0"/>
              <a:t>Reassess sustainability capacity annually</a:t>
            </a:r>
          </a:p>
        </p:txBody>
      </p:sp>
    </p:spTree>
    <p:extLst>
      <p:ext uri="{BB962C8B-B14F-4D97-AF65-F5344CB8AC3E}">
        <p14:creationId xmlns:p14="http://schemas.microsoft.com/office/powerpoint/2010/main" val="35049223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129</TotalTime>
  <Words>519</Words>
  <Application>Microsoft Office PowerPoint</Application>
  <PresentationFormat>Widescreen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Sustainability</vt:lpstr>
      <vt:lpstr>Sustainability tool</vt:lpstr>
      <vt:lpstr>PSAT (Program Sustainability Assessment Tool</vt:lpstr>
      <vt:lpstr>Domains</vt:lpstr>
      <vt:lpstr>CSAT (Clinical Sustainability Assessment Tool)</vt:lpstr>
      <vt:lpstr>Domains</vt:lpstr>
      <vt:lpstr>Prepare &amp; Assess Your Program</vt:lpstr>
      <vt:lpstr>Develop a Plan</vt:lpstr>
      <vt:lpstr>Take Action</vt:lpstr>
      <vt:lpstr>SMART Goals/Objectives</vt:lpstr>
      <vt:lpstr>Details</vt:lpstr>
      <vt:lpstr>Important stuff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</dc:title>
  <dc:creator>Williams, Catherine</dc:creator>
  <cp:lastModifiedBy>Williams, Catherine</cp:lastModifiedBy>
  <cp:revision>20</cp:revision>
  <dcterms:created xsi:type="dcterms:W3CDTF">2022-06-28T15:35:57Z</dcterms:created>
  <dcterms:modified xsi:type="dcterms:W3CDTF">2022-07-20T15:46:05Z</dcterms:modified>
</cp:coreProperties>
</file>