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notesMasterIdLst>
    <p:notesMasterId r:id="rId79"/>
  </p:notesMasterIdLst>
  <p:sldIdLst>
    <p:sldId id="256" r:id="rId2"/>
    <p:sldId id="257" r:id="rId3"/>
    <p:sldId id="345" r:id="rId4"/>
    <p:sldId id="314" r:id="rId5"/>
    <p:sldId id="313" r:id="rId6"/>
    <p:sldId id="312" r:id="rId7"/>
    <p:sldId id="344" r:id="rId8"/>
    <p:sldId id="259" r:id="rId9"/>
    <p:sldId id="260" r:id="rId10"/>
    <p:sldId id="347" r:id="rId11"/>
    <p:sldId id="348" r:id="rId12"/>
    <p:sldId id="350" r:id="rId13"/>
    <p:sldId id="351" r:id="rId14"/>
    <p:sldId id="352" r:id="rId15"/>
    <p:sldId id="273" r:id="rId16"/>
    <p:sldId id="271" r:id="rId17"/>
    <p:sldId id="343" r:id="rId18"/>
    <p:sldId id="264" r:id="rId19"/>
    <p:sldId id="340" r:id="rId20"/>
    <p:sldId id="349" r:id="rId21"/>
    <p:sldId id="329" r:id="rId22"/>
    <p:sldId id="330" r:id="rId23"/>
    <p:sldId id="338" r:id="rId24"/>
    <p:sldId id="339" r:id="rId25"/>
    <p:sldId id="332" r:id="rId26"/>
    <p:sldId id="318" r:id="rId27"/>
    <p:sldId id="319" r:id="rId28"/>
    <p:sldId id="320" r:id="rId29"/>
    <p:sldId id="266" r:id="rId30"/>
    <p:sldId id="283" r:id="rId31"/>
    <p:sldId id="321" r:id="rId32"/>
    <p:sldId id="270" r:id="rId33"/>
    <p:sldId id="272" r:id="rId34"/>
    <p:sldId id="322" r:id="rId35"/>
    <p:sldId id="263" r:id="rId36"/>
    <p:sldId id="327" r:id="rId37"/>
    <p:sldId id="269" r:id="rId38"/>
    <p:sldId id="285" r:id="rId39"/>
    <p:sldId id="323" r:id="rId40"/>
    <p:sldId id="287" r:id="rId41"/>
    <p:sldId id="276" r:id="rId42"/>
    <p:sldId id="309" r:id="rId43"/>
    <p:sldId id="324" r:id="rId44"/>
    <p:sldId id="268" r:id="rId45"/>
    <p:sldId id="326" r:id="rId46"/>
    <p:sldId id="335" r:id="rId47"/>
    <p:sldId id="334" r:id="rId48"/>
    <p:sldId id="336" r:id="rId49"/>
    <p:sldId id="325" r:id="rId50"/>
    <p:sldId id="331" r:id="rId51"/>
    <p:sldId id="278"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7" r:id="rId65"/>
    <p:sldId id="308" r:id="rId66"/>
    <p:sldId id="337" r:id="rId67"/>
    <p:sldId id="311" r:id="rId68"/>
    <p:sldId id="310" r:id="rId69"/>
    <p:sldId id="274" r:id="rId70"/>
    <p:sldId id="284" r:id="rId71"/>
    <p:sldId id="275" r:id="rId72"/>
    <p:sldId id="286" r:id="rId73"/>
    <p:sldId id="279" r:id="rId74"/>
    <p:sldId id="280" r:id="rId75"/>
    <p:sldId id="282" r:id="rId76"/>
    <p:sldId id="281" r:id="rId77"/>
    <p:sldId id="316" r:id="rId78"/>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9" autoAdjust="0"/>
    <p:restoredTop sz="53511" autoAdjust="0"/>
  </p:normalViewPr>
  <p:slideViewPr>
    <p:cSldViewPr snapToGrid="0">
      <p:cViewPr varScale="1">
        <p:scale>
          <a:sx n="57" d="100"/>
          <a:sy n="57" d="100"/>
        </p:scale>
        <p:origin x="23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28D3F-6AED-4B5A-9B35-6CE21652ED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A7E35B-7038-4D2F-9688-90C626117735}">
      <dgm:prSet phldrT="[Text]"/>
      <dgm:spPr/>
      <dgm:t>
        <a:bodyPr/>
        <a:lstStyle/>
        <a:p>
          <a:endParaRPr lang="en-US" dirty="0">
            <a:solidFill>
              <a:schemeClr val="bg1"/>
            </a:solidFill>
          </a:endParaRPr>
        </a:p>
      </dgm:t>
    </dgm:pt>
    <dgm:pt modelId="{CB5C8FAE-3F54-45E3-AFDF-8EA6D92EE1CB}" type="parTrans" cxnId="{453FDA77-81F1-4D03-8886-61FB7AB264DC}">
      <dgm:prSet/>
      <dgm:spPr/>
      <dgm:t>
        <a:bodyPr/>
        <a:lstStyle/>
        <a:p>
          <a:endParaRPr lang="en-US"/>
        </a:p>
      </dgm:t>
    </dgm:pt>
    <dgm:pt modelId="{C23328EF-E711-4798-B0F1-CCA29FBABB0B}" type="sibTrans" cxnId="{453FDA77-81F1-4D03-8886-61FB7AB264DC}">
      <dgm:prSet/>
      <dgm:spPr/>
      <dgm:t>
        <a:bodyPr/>
        <a:lstStyle/>
        <a:p>
          <a:endParaRPr lang="en-US"/>
        </a:p>
      </dgm:t>
    </dgm:pt>
    <dgm:pt modelId="{8E23BE0D-1D7D-4C06-8ED6-EB07C8E87754}">
      <dgm:prSet phldrT="[Text]" custT="1"/>
      <dgm:spPr/>
      <dgm:t>
        <a:bodyPr/>
        <a:lstStyle/>
        <a:p>
          <a:pPr>
            <a:buFontTx/>
            <a:buNone/>
          </a:pPr>
          <a:r>
            <a:rPr lang="en-US" sz="3900" dirty="0"/>
            <a:t>Morality</a:t>
          </a:r>
        </a:p>
      </dgm:t>
    </dgm:pt>
    <dgm:pt modelId="{E30D2DF1-ECF4-457A-B7B0-A2F08726C751}" type="parTrans" cxnId="{54115CE9-6166-430B-8524-751792CCA417}">
      <dgm:prSet/>
      <dgm:spPr/>
      <dgm:t>
        <a:bodyPr/>
        <a:lstStyle/>
        <a:p>
          <a:endParaRPr lang="en-US"/>
        </a:p>
      </dgm:t>
    </dgm:pt>
    <dgm:pt modelId="{F5E65D1C-6C5D-44E7-AC96-8F0BE4B95430}" type="sibTrans" cxnId="{54115CE9-6166-430B-8524-751792CCA417}">
      <dgm:prSet/>
      <dgm:spPr/>
      <dgm:t>
        <a:bodyPr/>
        <a:lstStyle/>
        <a:p>
          <a:endParaRPr lang="en-US"/>
        </a:p>
      </dgm:t>
    </dgm:pt>
    <dgm:pt modelId="{C815ACE2-708E-4DAE-B2BF-7D461D81140B}">
      <dgm:prSet custT="1"/>
      <dgm:spPr/>
      <dgm:t>
        <a:bodyPr/>
        <a:lstStyle/>
        <a:p>
          <a:pPr>
            <a:buFontTx/>
            <a:buNone/>
          </a:pPr>
          <a:r>
            <a:rPr lang="en-US" sz="3900" dirty="0"/>
            <a:t>Values</a:t>
          </a:r>
        </a:p>
      </dgm:t>
    </dgm:pt>
    <dgm:pt modelId="{F19873BE-90C7-45FB-ACF9-CC97A3CE2AD1}" type="parTrans" cxnId="{E484A854-3050-4945-88B2-79B0CF5E5F5C}">
      <dgm:prSet/>
      <dgm:spPr/>
      <dgm:t>
        <a:bodyPr/>
        <a:lstStyle/>
        <a:p>
          <a:endParaRPr lang="en-US"/>
        </a:p>
      </dgm:t>
    </dgm:pt>
    <dgm:pt modelId="{AC7EE02B-C078-4131-BA8E-280C405DB7F5}" type="sibTrans" cxnId="{E484A854-3050-4945-88B2-79B0CF5E5F5C}">
      <dgm:prSet/>
      <dgm:spPr/>
      <dgm:t>
        <a:bodyPr/>
        <a:lstStyle/>
        <a:p>
          <a:endParaRPr lang="en-US"/>
        </a:p>
      </dgm:t>
    </dgm:pt>
    <dgm:pt modelId="{03FAE0CD-7CFE-4D0E-BE2E-7D754669CD7B}">
      <dgm:prSet/>
      <dgm:spPr/>
      <dgm:t>
        <a:bodyPr/>
        <a:lstStyle/>
        <a:p>
          <a:pPr>
            <a:buFontTx/>
            <a:buNone/>
          </a:pPr>
          <a:r>
            <a:rPr lang="en-US" dirty="0"/>
            <a:t>Ethical dilemmas</a:t>
          </a:r>
        </a:p>
      </dgm:t>
    </dgm:pt>
    <dgm:pt modelId="{D7E67B6A-8E0A-439C-8CD8-BDE2C0527433}" type="parTrans" cxnId="{F89AAE50-2F26-4CEB-B5B9-1251E6D26C25}">
      <dgm:prSet/>
      <dgm:spPr/>
      <dgm:t>
        <a:bodyPr/>
        <a:lstStyle/>
        <a:p>
          <a:endParaRPr lang="en-US"/>
        </a:p>
      </dgm:t>
    </dgm:pt>
    <dgm:pt modelId="{A0EDEF53-DFAE-4728-B6D3-7074CA7A131E}" type="sibTrans" cxnId="{F89AAE50-2F26-4CEB-B5B9-1251E6D26C25}">
      <dgm:prSet/>
      <dgm:spPr/>
      <dgm:t>
        <a:bodyPr/>
        <a:lstStyle/>
        <a:p>
          <a:endParaRPr lang="en-US"/>
        </a:p>
      </dgm:t>
    </dgm:pt>
    <dgm:pt modelId="{A6F503CC-3394-4173-8FEF-216E93EF28D5}">
      <dgm:prSet phldrT="[Text]" phldr="1"/>
      <dgm:spPr/>
      <dgm:t>
        <a:bodyPr/>
        <a:lstStyle/>
        <a:p>
          <a:endParaRPr lang="en-US" dirty="0"/>
        </a:p>
      </dgm:t>
    </dgm:pt>
    <dgm:pt modelId="{C0FFEE9C-3988-40F2-A42F-08A577061B96}" type="sibTrans" cxnId="{4A50D50F-8770-434A-A9C5-4BC08E87710A}">
      <dgm:prSet/>
      <dgm:spPr/>
      <dgm:t>
        <a:bodyPr/>
        <a:lstStyle/>
        <a:p>
          <a:endParaRPr lang="en-US"/>
        </a:p>
      </dgm:t>
    </dgm:pt>
    <dgm:pt modelId="{2DFE6D9A-AC5E-431C-AEA9-2A97747F7DB3}" type="parTrans" cxnId="{4A50D50F-8770-434A-A9C5-4BC08E87710A}">
      <dgm:prSet/>
      <dgm:spPr/>
      <dgm:t>
        <a:bodyPr/>
        <a:lstStyle/>
        <a:p>
          <a:endParaRPr lang="en-US"/>
        </a:p>
      </dgm:t>
    </dgm:pt>
    <dgm:pt modelId="{9F5D2428-B652-4624-8385-3552A06D32CF}">
      <dgm:prSet phldrT="[Text]"/>
      <dgm:spPr/>
      <dgm:t>
        <a:bodyPr/>
        <a:lstStyle/>
        <a:p>
          <a:endParaRPr lang="en-US" dirty="0"/>
        </a:p>
      </dgm:t>
    </dgm:pt>
    <dgm:pt modelId="{7F4AF9C4-278A-4CAE-B1EE-79F2C4CD7BAB}" type="sibTrans" cxnId="{D4C43B60-1BBC-46E3-9ED1-157A62A5899A}">
      <dgm:prSet/>
      <dgm:spPr/>
      <dgm:t>
        <a:bodyPr/>
        <a:lstStyle/>
        <a:p>
          <a:endParaRPr lang="en-US"/>
        </a:p>
      </dgm:t>
    </dgm:pt>
    <dgm:pt modelId="{26A090C1-82F9-4D8D-AC5D-9FD56FDD95AE}" type="parTrans" cxnId="{D4C43B60-1BBC-46E3-9ED1-157A62A5899A}">
      <dgm:prSet/>
      <dgm:spPr/>
      <dgm:t>
        <a:bodyPr/>
        <a:lstStyle/>
        <a:p>
          <a:endParaRPr lang="en-US"/>
        </a:p>
      </dgm:t>
    </dgm:pt>
    <dgm:pt modelId="{7CB06F98-E436-4953-B7F1-4A6983AA2CC6}" type="pres">
      <dgm:prSet presAssocID="{68328D3F-6AED-4B5A-9B35-6CE21652EDD5}" presName="linearFlow" presStyleCnt="0">
        <dgm:presLayoutVars>
          <dgm:dir/>
          <dgm:animLvl val="lvl"/>
          <dgm:resizeHandles val="exact"/>
        </dgm:presLayoutVars>
      </dgm:prSet>
      <dgm:spPr/>
    </dgm:pt>
    <dgm:pt modelId="{902AAB93-4C38-44BB-9DAF-600947DCA290}" type="pres">
      <dgm:prSet presAssocID="{CFA7E35B-7038-4D2F-9688-90C626117735}" presName="composite" presStyleCnt="0"/>
      <dgm:spPr/>
    </dgm:pt>
    <dgm:pt modelId="{66A4426A-BDEA-46C5-82BB-56D2007547D9}" type="pres">
      <dgm:prSet presAssocID="{CFA7E35B-7038-4D2F-9688-90C626117735}" presName="parentText" presStyleLbl="alignNode1" presStyleIdx="0" presStyleCnt="3">
        <dgm:presLayoutVars>
          <dgm:chMax val="1"/>
          <dgm:bulletEnabled val="1"/>
        </dgm:presLayoutVars>
      </dgm:prSet>
      <dgm:spPr/>
    </dgm:pt>
    <dgm:pt modelId="{0D804998-23A4-43E4-AEAF-9EE2F07D3588}" type="pres">
      <dgm:prSet presAssocID="{CFA7E35B-7038-4D2F-9688-90C626117735}" presName="descendantText" presStyleLbl="alignAcc1" presStyleIdx="0" presStyleCnt="3">
        <dgm:presLayoutVars>
          <dgm:bulletEnabled val="1"/>
        </dgm:presLayoutVars>
      </dgm:prSet>
      <dgm:spPr/>
    </dgm:pt>
    <dgm:pt modelId="{0FC54D0F-230B-49DD-B631-4A63B1272DA7}" type="pres">
      <dgm:prSet presAssocID="{C23328EF-E711-4798-B0F1-CCA29FBABB0B}" presName="sp" presStyleCnt="0"/>
      <dgm:spPr/>
    </dgm:pt>
    <dgm:pt modelId="{850C6792-FDDD-4DEA-9A3D-EDD8661A4B8E}" type="pres">
      <dgm:prSet presAssocID="{9F5D2428-B652-4624-8385-3552A06D32CF}" presName="composite" presStyleCnt="0"/>
      <dgm:spPr/>
    </dgm:pt>
    <dgm:pt modelId="{D028DDC0-F2B3-4829-9E3C-6752E96EF69C}" type="pres">
      <dgm:prSet presAssocID="{9F5D2428-B652-4624-8385-3552A06D32CF}" presName="parentText" presStyleLbl="alignNode1" presStyleIdx="1" presStyleCnt="3" custLinFactNeighborX="-9492" custLinFactNeighborY="2652">
        <dgm:presLayoutVars>
          <dgm:chMax val="1"/>
          <dgm:bulletEnabled val="1"/>
        </dgm:presLayoutVars>
      </dgm:prSet>
      <dgm:spPr/>
    </dgm:pt>
    <dgm:pt modelId="{163A2A49-9739-4605-9AF6-8DC2E87C5968}" type="pres">
      <dgm:prSet presAssocID="{9F5D2428-B652-4624-8385-3552A06D32CF}" presName="descendantText" presStyleLbl="alignAcc1" presStyleIdx="1" presStyleCnt="3">
        <dgm:presLayoutVars>
          <dgm:bulletEnabled val="1"/>
        </dgm:presLayoutVars>
      </dgm:prSet>
      <dgm:spPr/>
    </dgm:pt>
    <dgm:pt modelId="{55CBFCCE-BB8A-4C1E-BCB0-8BD705002048}" type="pres">
      <dgm:prSet presAssocID="{7F4AF9C4-278A-4CAE-B1EE-79F2C4CD7BAB}" presName="sp" presStyleCnt="0"/>
      <dgm:spPr/>
    </dgm:pt>
    <dgm:pt modelId="{9279F5DE-3FB0-4DA9-87F0-1FE9C591D7D4}" type="pres">
      <dgm:prSet presAssocID="{A6F503CC-3394-4173-8FEF-216E93EF28D5}" presName="composite" presStyleCnt="0"/>
      <dgm:spPr/>
    </dgm:pt>
    <dgm:pt modelId="{65144D55-B867-4D08-83BC-E023CA700288}" type="pres">
      <dgm:prSet presAssocID="{A6F503CC-3394-4173-8FEF-216E93EF28D5}" presName="parentText" presStyleLbl="alignNode1" presStyleIdx="2" presStyleCnt="3">
        <dgm:presLayoutVars>
          <dgm:chMax val="1"/>
          <dgm:bulletEnabled val="1"/>
        </dgm:presLayoutVars>
      </dgm:prSet>
      <dgm:spPr/>
    </dgm:pt>
    <dgm:pt modelId="{CE615B25-5C07-4422-8364-509D4CF5817C}" type="pres">
      <dgm:prSet presAssocID="{A6F503CC-3394-4173-8FEF-216E93EF28D5}" presName="descendantText" presStyleLbl="alignAcc1" presStyleIdx="2" presStyleCnt="3">
        <dgm:presLayoutVars>
          <dgm:bulletEnabled val="1"/>
        </dgm:presLayoutVars>
      </dgm:prSet>
      <dgm:spPr/>
    </dgm:pt>
  </dgm:ptLst>
  <dgm:cxnLst>
    <dgm:cxn modelId="{4A50D50F-8770-434A-A9C5-4BC08E87710A}" srcId="{68328D3F-6AED-4B5A-9B35-6CE21652EDD5}" destId="{A6F503CC-3394-4173-8FEF-216E93EF28D5}" srcOrd="2" destOrd="0" parTransId="{2DFE6D9A-AC5E-431C-AEA9-2A97747F7DB3}" sibTransId="{C0FFEE9C-3988-40F2-A42F-08A577061B96}"/>
    <dgm:cxn modelId="{6CFC6134-FD5A-4E01-AC8A-777AD52AD13F}" type="presOf" srcId="{68328D3F-6AED-4B5A-9B35-6CE21652EDD5}" destId="{7CB06F98-E436-4953-B7F1-4A6983AA2CC6}" srcOrd="0" destOrd="0" presId="urn:microsoft.com/office/officeart/2005/8/layout/chevron2"/>
    <dgm:cxn modelId="{D4C43B60-1BBC-46E3-9ED1-157A62A5899A}" srcId="{68328D3F-6AED-4B5A-9B35-6CE21652EDD5}" destId="{9F5D2428-B652-4624-8385-3552A06D32CF}" srcOrd="1" destOrd="0" parTransId="{26A090C1-82F9-4D8D-AC5D-9FD56FDD95AE}" sibTransId="{7F4AF9C4-278A-4CAE-B1EE-79F2C4CD7BAB}"/>
    <dgm:cxn modelId="{F89AAE50-2F26-4CEB-B5B9-1251E6D26C25}" srcId="{A6F503CC-3394-4173-8FEF-216E93EF28D5}" destId="{03FAE0CD-7CFE-4D0E-BE2E-7D754669CD7B}" srcOrd="0" destOrd="0" parTransId="{D7E67B6A-8E0A-439C-8CD8-BDE2C0527433}" sibTransId="{A0EDEF53-DFAE-4728-B6D3-7074CA7A131E}"/>
    <dgm:cxn modelId="{E484A854-3050-4945-88B2-79B0CF5E5F5C}" srcId="{9F5D2428-B652-4624-8385-3552A06D32CF}" destId="{C815ACE2-708E-4DAE-B2BF-7D461D81140B}" srcOrd="0" destOrd="0" parTransId="{F19873BE-90C7-45FB-ACF9-CC97A3CE2AD1}" sibTransId="{AC7EE02B-C078-4131-BA8E-280C405DB7F5}"/>
    <dgm:cxn modelId="{453FDA77-81F1-4D03-8886-61FB7AB264DC}" srcId="{68328D3F-6AED-4B5A-9B35-6CE21652EDD5}" destId="{CFA7E35B-7038-4D2F-9688-90C626117735}" srcOrd="0" destOrd="0" parTransId="{CB5C8FAE-3F54-45E3-AFDF-8EA6D92EE1CB}" sibTransId="{C23328EF-E711-4798-B0F1-CCA29FBABB0B}"/>
    <dgm:cxn modelId="{CACAC178-0A27-40C5-AD79-4AA1B0F48A4A}" type="presOf" srcId="{03FAE0CD-7CFE-4D0E-BE2E-7D754669CD7B}" destId="{CE615B25-5C07-4422-8364-509D4CF5817C}" srcOrd="0" destOrd="0" presId="urn:microsoft.com/office/officeart/2005/8/layout/chevron2"/>
    <dgm:cxn modelId="{7131E784-A6EF-4270-AD80-EF4784EE143D}" type="presOf" srcId="{A6F503CC-3394-4173-8FEF-216E93EF28D5}" destId="{65144D55-B867-4D08-83BC-E023CA700288}" srcOrd="0" destOrd="0" presId="urn:microsoft.com/office/officeart/2005/8/layout/chevron2"/>
    <dgm:cxn modelId="{06961EB8-0EA4-486A-9206-C08EFF1CA06E}" type="presOf" srcId="{C815ACE2-708E-4DAE-B2BF-7D461D81140B}" destId="{163A2A49-9739-4605-9AF6-8DC2E87C5968}" srcOrd="0" destOrd="0" presId="urn:microsoft.com/office/officeart/2005/8/layout/chevron2"/>
    <dgm:cxn modelId="{247F56CD-0078-4964-AFDA-CAA706A2B83D}" type="presOf" srcId="{9F5D2428-B652-4624-8385-3552A06D32CF}" destId="{D028DDC0-F2B3-4829-9E3C-6752E96EF69C}" srcOrd="0" destOrd="0" presId="urn:microsoft.com/office/officeart/2005/8/layout/chevron2"/>
    <dgm:cxn modelId="{D779DFDA-9AD6-4BD0-BFDD-62218864ECC3}" type="presOf" srcId="{8E23BE0D-1D7D-4C06-8ED6-EB07C8E87754}" destId="{0D804998-23A4-43E4-AEAF-9EE2F07D3588}" srcOrd="0" destOrd="0" presId="urn:microsoft.com/office/officeart/2005/8/layout/chevron2"/>
    <dgm:cxn modelId="{381D92E7-D97E-42C4-AF9D-0C792F70A8B9}" type="presOf" srcId="{CFA7E35B-7038-4D2F-9688-90C626117735}" destId="{66A4426A-BDEA-46C5-82BB-56D2007547D9}" srcOrd="0" destOrd="0" presId="urn:microsoft.com/office/officeart/2005/8/layout/chevron2"/>
    <dgm:cxn modelId="{54115CE9-6166-430B-8524-751792CCA417}" srcId="{CFA7E35B-7038-4D2F-9688-90C626117735}" destId="{8E23BE0D-1D7D-4C06-8ED6-EB07C8E87754}" srcOrd="0" destOrd="0" parTransId="{E30D2DF1-ECF4-457A-B7B0-A2F08726C751}" sibTransId="{F5E65D1C-6C5D-44E7-AC96-8F0BE4B95430}"/>
    <dgm:cxn modelId="{084EE3C4-D281-4C1D-BE02-6641B92AE15E}" type="presParOf" srcId="{7CB06F98-E436-4953-B7F1-4A6983AA2CC6}" destId="{902AAB93-4C38-44BB-9DAF-600947DCA290}" srcOrd="0" destOrd="0" presId="urn:microsoft.com/office/officeart/2005/8/layout/chevron2"/>
    <dgm:cxn modelId="{8F03A07C-CC1D-47DB-9352-982401351A08}" type="presParOf" srcId="{902AAB93-4C38-44BB-9DAF-600947DCA290}" destId="{66A4426A-BDEA-46C5-82BB-56D2007547D9}" srcOrd="0" destOrd="0" presId="urn:microsoft.com/office/officeart/2005/8/layout/chevron2"/>
    <dgm:cxn modelId="{4E33B115-7753-4257-950F-DCA8B3736DD3}" type="presParOf" srcId="{902AAB93-4C38-44BB-9DAF-600947DCA290}" destId="{0D804998-23A4-43E4-AEAF-9EE2F07D3588}" srcOrd="1" destOrd="0" presId="urn:microsoft.com/office/officeart/2005/8/layout/chevron2"/>
    <dgm:cxn modelId="{3398F01D-2E44-4F1E-AF1E-63E75E1716A6}" type="presParOf" srcId="{7CB06F98-E436-4953-B7F1-4A6983AA2CC6}" destId="{0FC54D0F-230B-49DD-B631-4A63B1272DA7}" srcOrd="1" destOrd="0" presId="urn:microsoft.com/office/officeart/2005/8/layout/chevron2"/>
    <dgm:cxn modelId="{3CA0395D-C48D-4291-9B30-B57AB2F38C0F}" type="presParOf" srcId="{7CB06F98-E436-4953-B7F1-4A6983AA2CC6}" destId="{850C6792-FDDD-4DEA-9A3D-EDD8661A4B8E}" srcOrd="2" destOrd="0" presId="urn:microsoft.com/office/officeart/2005/8/layout/chevron2"/>
    <dgm:cxn modelId="{3759982B-5BC0-4E5E-B866-7DB1320A7307}" type="presParOf" srcId="{850C6792-FDDD-4DEA-9A3D-EDD8661A4B8E}" destId="{D028DDC0-F2B3-4829-9E3C-6752E96EF69C}" srcOrd="0" destOrd="0" presId="urn:microsoft.com/office/officeart/2005/8/layout/chevron2"/>
    <dgm:cxn modelId="{80E3C134-864D-4996-938C-785250285DFB}" type="presParOf" srcId="{850C6792-FDDD-4DEA-9A3D-EDD8661A4B8E}" destId="{163A2A49-9739-4605-9AF6-8DC2E87C5968}" srcOrd="1" destOrd="0" presId="urn:microsoft.com/office/officeart/2005/8/layout/chevron2"/>
    <dgm:cxn modelId="{02B9E3D9-C7EC-4EC5-8C15-189E32E4174E}" type="presParOf" srcId="{7CB06F98-E436-4953-B7F1-4A6983AA2CC6}" destId="{55CBFCCE-BB8A-4C1E-BCB0-8BD705002048}" srcOrd="3" destOrd="0" presId="urn:microsoft.com/office/officeart/2005/8/layout/chevron2"/>
    <dgm:cxn modelId="{042C348A-E87F-47B0-8E90-0E8A890DABAE}" type="presParOf" srcId="{7CB06F98-E436-4953-B7F1-4A6983AA2CC6}" destId="{9279F5DE-3FB0-4DA9-87F0-1FE9C591D7D4}" srcOrd="4" destOrd="0" presId="urn:microsoft.com/office/officeart/2005/8/layout/chevron2"/>
    <dgm:cxn modelId="{24E1A673-3D29-4966-84C5-5FF11C456CCF}" type="presParOf" srcId="{9279F5DE-3FB0-4DA9-87F0-1FE9C591D7D4}" destId="{65144D55-B867-4D08-83BC-E023CA700288}" srcOrd="0" destOrd="0" presId="urn:microsoft.com/office/officeart/2005/8/layout/chevron2"/>
    <dgm:cxn modelId="{2014EC1F-DF62-4368-B90B-DCAC7592DB94}" type="presParOf" srcId="{9279F5DE-3FB0-4DA9-87F0-1FE9C591D7D4}" destId="{CE615B25-5C07-4422-8364-509D4CF581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19F38-9FF0-4F5E-9AA9-56F3E845A168}"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DE7BA34D-9890-4228-A3F0-6FD5601C3657}">
      <dgm:prSet/>
      <dgm:spPr/>
      <dgm:t>
        <a:bodyPr/>
        <a:lstStyle/>
        <a:p>
          <a:pPr>
            <a:defRPr b="1"/>
          </a:pPr>
          <a:r>
            <a:rPr lang="en-US"/>
            <a:t>Use of language</a:t>
          </a:r>
        </a:p>
      </dgm:t>
    </dgm:pt>
    <dgm:pt modelId="{E0B8F100-5E6C-4BEF-BB92-3DCE49FFCFD0}" type="parTrans" cxnId="{6EA35525-2607-4EB5-A321-356B717A6E23}">
      <dgm:prSet/>
      <dgm:spPr/>
      <dgm:t>
        <a:bodyPr/>
        <a:lstStyle/>
        <a:p>
          <a:endParaRPr lang="en-US"/>
        </a:p>
      </dgm:t>
    </dgm:pt>
    <dgm:pt modelId="{08E37BBE-FFCA-447F-9BB4-ABBF7DE3740E}" type="sibTrans" cxnId="{6EA35525-2607-4EB5-A321-356B717A6E23}">
      <dgm:prSet phldrT="1" phldr="0"/>
      <dgm:spPr/>
      <dgm:t>
        <a:bodyPr/>
        <a:lstStyle/>
        <a:p>
          <a:r>
            <a:rPr lang="en-US"/>
            <a:t>1</a:t>
          </a:r>
        </a:p>
      </dgm:t>
    </dgm:pt>
    <dgm:pt modelId="{D9CD982C-30E0-46A2-BB1F-6FB98B63C28D}">
      <dgm:prSet/>
      <dgm:spPr/>
      <dgm:t>
        <a:bodyPr/>
        <a:lstStyle/>
        <a:p>
          <a:r>
            <a:rPr lang="en-US"/>
            <a:t>Disability or ability in code </a:t>
          </a:r>
        </a:p>
      </dgm:t>
    </dgm:pt>
    <dgm:pt modelId="{5982FB56-21B0-43D8-A4C1-8A01E780DEF7}" type="parTrans" cxnId="{B73DB881-0B08-4E83-B17C-5B69D5B60F41}">
      <dgm:prSet/>
      <dgm:spPr/>
      <dgm:t>
        <a:bodyPr/>
        <a:lstStyle/>
        <a:p>
          <a:endParaRPr lang="en-US"/>
        </a:p>
      </dgm:t>
    </dgm:pt>
    <dgm:pt modelId="{8BE93A3F-7FEB-4F0C-B25E-801E0A0702F0}" type="sibTrans" cxnId="{B73DB881-0B08-4E83-B17C-5B69D5B60F41}">
      <dgm:prSet/>
      <dgm:spPr/>
      <dgm:t>
        <a:bodyPr/>
        <a:lstStyle/>
        <a:p>
          <a:endParaRPr lang="en-US"/>
        </a:p>
      </dgm:t>
    </dgm:pt>
    <dgm:pt modelId="{F92DFFA4-23B8-4E3F-9BCB-0942A22B4D56}">
      <dgm:prSet/>
      <dgm:spPr/>
      <dgm:t>
        <a:bodyPr/>
        <a:lstStyle/>
        <a:p>
          <a:r>
            <a:rPr lang="en-US"/>
            <a:t>Cultural competence or awareness</a:t>
          </a:r>
        </a:p>
      </dgm:t>
    </dgm:pt>
    <dgm:pt modelId="{5F7ED92D-59B1-4374-9C36-32108F71232B}" type="parTrans" cxnId="{75F888DD-B458-460F-9BDE-D21AF709283C}">
      <dgm:prSet/>
      <dgm:spPr/>
      <dgm:t>
        <a:bodyPr/>
        <a:lstStyle/>
        <a:p>
          <a:endParaRPr lang="en-US"/>
        </a:p>
      </dgm:t>
    </dgm:pt>
    <dgm:pt modelId="{62300890-9405-4D58-8C26-AE85BC996B3F}" type="sibTrans" cxnId="{75F888DD-B458-460F-9BDE-D21AF709283C}">
      <dgm:prSet/>
      <dgm:spPr/>
      <dgm:t>
        <a:bodyPr/>
        <a:lstStyle/>
        <a:p>
          <a:endParaRPr lang="en-US"/>
        </a:p>
      </dgm:t>
    </dgm:pt>
    <dgm:pt modelId="{F07DBE41-0B3F-42E8-AC25-10CE573FA943}">
      <dgm:prSet/>
      <dgm:spPr/>
      <dgm:t>
        <a:bodyPr/>
        <a:lstStyle/>
        <a:p>
          <a:pPr>
            <a:defRPr b="1"/>
          </a:pPr>
          <a:r>
            <a:rPr lang="en-US"/>
            <a:t>Current political and funding environment</a:t>
          </a:r>
        </a:p>
      </dgm:t>
    </dgm:pt>
    <dgm:pt modelId="{11E9CE9F-77C0-49FC-BE56-136CED86B27F}" type="parTrans" cxnId="{FABDDE82-800E-476A-8198-81FE79ACD2D0}">
      <dgm:prSet/>
      <dgm:spPr/>
      <dgm:t>
        <a:bodyPr/>
        <a:lstStyle/>
        <a:p>
          <a:endParaRPr lang="en-US"/>
        </a:p>
      </dgm:t>
    </dgm:pt>
    <dgm:pt modelId="{CFFC5593-0E03-4985-9E94-FD330902C2E6}" type="sibTrans" cxnId="{FABDDE82-800E-476A-8198-81FE79ACD2D0}">
      <dgm:prSet phldrT="2" phldr="0"/>
      <dgm:spPr/>
      <dgm:t>
        <a:bodyPr/>
        <a:lstStyle/>
        <a:p>
          <a:r>
            <a:rPr lang="en-US"/>
            <a:t>2</a:t>
          </a:r>
        </a:p>
      </dgm:t>
    </dgm:pt>
    <dgm:pt modelId="{3D3B4934-97FF-4F08-8D20-D7D414C62B9A}">
      <dgm:prSet/>
      <dgm:spPr/>
      <dgm:t>
        <a:bodyPr/>
        <a:lstStyle/>
        <a:p>
          <a:pPr>
            <a:defRPr b="1"/>
          </a:pPr>
          <a:r>
            <a:rPr lang="en-US" dirty="0"/>
            <a:t>Self Care</a:t>
          </a:r>
        </a:p>
      </dgm:t>
    </dgm:pt>
    <dgm:pt modelId="{F379F6BF-3A7B-4997-A334-AA2FFC21BC79}" type="parTrans" cxnId="{2EF610C8-4DD5-4B7D-A2EE-C670AA34A5D2}">
      <dgm:prSet/>
      <dgm:spPr/>
      <dgm:t>
        <a:bodyPr/>
        <a:lstStyle/>
        <a:p>
          <a:endParaRPr lang="en-US"/>
        </a:p>
      </dgm:t>
    </dgm:pt>
    <dgm:pt modelId="{62CF9FD6-27D7-4BD2-BFA9-86D573059E82}" type="sibTrans" cxnId="{2EF610C8-4DD5-4B7D-A2EE-C670AA34A5D2}">
      <dgm:prSet phldrT="3" phldr="0"/>
      <dgm:spPr/>
      <dgm:t>
        <a:bodyPr/>
        <a:lstStyle/>
        <a:p>
          <a:r>
            <a:rPr lang="en-US"/>
            <a:t>3</a:t>
          </a:r>
        </a:p>
      </dgm:t>
    </dgm:pt>
    <dgm:pt modelId="{CC567FEC-9DCA-498E-8E0A-BBBD7150B664}">
      <dgm:prSet/>
      <dgm:spPr/>
      <dgm:t>
        <a:bodyPr/>
        <a:lstStyle/>
        <a:p>
          <a:pPr>
            <a:defRPr b="1"/>
          </a:pPr>
          <a:r>
            <a:rPr lang="en-US"/>
            <a:t>Use of technology </a:t>
          </a:r>
        </a:p>
      </dgm:t>
    </dgm:pt>
    <dgm:pt modelId="{0956F432-9EC6-4869-9AC4-02C59D94AB34}" type="parTrans" cxnId="{744AF76F-7A41-4655-AD31-71B243FC0D4E}">
      <dgm:prSet/>
      <dgm:spPr/>
      <dgm:t>
        <a:bodyPr/>
        <a:lstStyle/>
        <a:p>
          <a:endParaRPr lang="en-US"/>
        </a:p>
      </dgm:t>
    </dgm:pt>
    <dgm:pt modelId="{F15B86C2-E271-4AF9-BAA9-1A1DBE23A9B6}" type="sibTrans" cxnId="{744AF76F-7A41-4655-AD31-71B243FC0D4E}">
      <dgm:prSet phldrT="4" phldr="0"/>
      <dgm:spPr/>
      <dgm:t>
        <a:bodyPr/>
        <a:lstStyle/>
        <a:p>
          <a:r>
            <a:rPr lang="en-US"/>
            <a:t>4</a:t>
          </a:r>
        </a:p>
      </dgm:t>
    </dgm:pt>
    <dgm:pt modelId="{03598F93-747F-44D9-8D1A-04EDEF534452}" type="pres">
      <dgm:prSet presAssocID="{21D19F38-9FF0-4F5E-9AA9-56F3E845A168}" presName="Name0" presStyleCnt="0">
        <dgm:presLayoutVars>
          <dgm:animLvl val="lvl"/>
          <dgm:resizeHandles val="exact"/>
        </dgm:presLayoutVars>
      </dgm:prSet>
      <dgm:spPr/>
    </dgm:pt>
    <dgm:pt modelId="{4600F71D-4EF1-4F50-B3CA-8C301D1C2BBD}" type="pres">
      <dgm:prSet presAssocID="{DE7BA34D-9890-4228-A3F0-6FD5601C3657}" presName="compositeNode" presStyleCnt="0">
        <dgm:presLayoutVars>
          <dgm:bulletEnabled val="1"/>
        </dgm:presLayoutVars>
      </dgm:prSet>
      <dgm:spPr/>
    </dgm:pt>
    <dgm:pt modelId="{01915200-4710-4CE9-A39D-5952091F456B}" type="pres">
      <dgm:prSet presAssocID="{DE7BA34D-9890-4228-A3F0-6FD5601C3657}" presName="bgRect" presStyleLbl="bgAccFollowNode1" presStyleIdx="0" presStyleCnt="4"/>
      <dgm:spPr/>
    </dgm:pt>
    <dgm:pt modelId="{FE23FEB7-2DAD-47DD-BB28-8E8B2C511882}" type="pres">
      <dgm:prSet presAssocID="{08E37BBE-FFCA-447F-9BB4-ABBF7DE3740E}" presName="sibTransNodeCircle" presStyleLbl="alignNode1" presStyleIdx="0" presStyleCnt="8">
        <dgm:presLayoutVars>
          <dgm:chMax val="0"/>
          <dgm:bulletEnabled/>
        </dgm:presLayoutVars>
      </dgm:prSet>
      <dgm:spPr/>
    </dgm:pt>
    <dgm:pt modelId="{67919FA8-B56F-400E-804E-BFC4A86AD148}" type="pres">
      <dgm:prSet presAssocID="{DE7BA34D-9890-4228-A3F0-6FD5601C3657}" presName="bottomLine" presStyleLbl="alignNode1" presStyleIdx="1" presStyleCnt="8">
        <dgm:presLayoutVars/>
      </dgm:prSet>
      <dgm:spPr/>
    </dgm:pt>
    <dgm:pt modelId="{0EE62003-2C71-4473-9407-FB1F87A5C640}" type="pres">
      <dgm:prSet presAssocID="{DE7BA34D-9890-4228-A3F0-6FD5601C3657}" presName="nodeText" presStyleLbl="bgAccFollowNode1" presStyleIdx="0" presStyleCnt="4">
        <dgm:presLayoutVars>
          <dgm:bulletEnabled val="1"/>
        </dgm:presLayoutVars>
      </dgm:prSet>
      <dgm:spPr/>
    </dgm:pt>
    <dgm:pt modelId="{13FB8C20-073C-4B52-8533-FBD8D8B3FDD4}" type="pres">
      <dgm:prSet presAssocID="{08E37BBE-FFCA-447F-9BB4-ABBF7DE3740E}" presName="sibTrans" presStyleCnt="0"/>
      <dgm:spPr/>
    </dgm:pt>
    <dgm:pt modelId="{6BEE784C-A3FA-4576-A111-44F77C1A1791}" type="pres">
      <dgm:prSet presAssocID="{F07DBE41-0B3F-42E8-AC25-10CE573FA943}" presName="compositeNode" presStyleCnt="0">
        <dgm:presLayoutVars>
          <dgm:bulletEnabled val="1"/>
        </dgm:presLayoutVars>
      </dgm:prSet>
      <dgm:spPr/>
    </dgm:pt>
    <dgm:pt modelId="{6025BF44-357E-4ABF-88F3-F9FDA30019B2}" type="pres">
      <dgm:prSet presAssocID="{F07DBE41-0B3F-42E8-AC25-10CE573FA943}" presName="bgRect" presStyleLbl="bgAccFollowNode1" presStyleIdx="1" presStyleCnt="4"/>
      <dgm:spPr/>
    </dgm:pt>
    <dgm:pt modelId="{1C425CAA-0E8C-492F-809A-177B33F0119B}" type="pres">
      <dgm:prSet presAssocID="{CFFC5593-0E03-4985-9E94-FD330902C2E6}" presName="sibTransNodeCircle" presStyleLbl="alignNode1" presStyleIdx="2" presStyleCnt="8">
        <dgm:presLayoutVars>
          <dgm:chMax val="0"/>
          <dgm:bulletEnabled/>
        </dgm:presLayoutVars>
      </dgm:prSet>
      <dgm:spPr/>
    </dgm:pt>
    <dgm:pt modelId="{A488BCCD-F7BE-481D-96A1-3D34639F4443}" type="pres">
      <dgm:prSet presAssocID="{F07DBE41-0B3F-42E8-AC25-10CE573FA943}" presName="bottomLine" presStyleLbl="alignNode1" presStyleIdx="3" presStyleCnt="8">
        <dgm:presLayoutVars/>
      </dgm:prSet>
      <dgm:spPr/>
    </dgm:pt>
    <dgm:pt modelId="{B39F9C27-BDB8-404B-9FE3-3E2CACC8A1E9}" type="pres">
      <dgm:prSet presAssocID="{F07DBE41-0B3F-42E8-AC25-10CE573FA943}" presName="nodeText" presStyleLbl="bgAccFollowNode1" presStyleIdx="1" presStyleCnt="4">
        <dgm:presLayoutVars>
          <dgm:bulletEnabled val="1"/>
        </dgm:presLayoutVars>
      </dgm:prSet>
      <dgm:spPr/>
    </dgm:pt>
    <dgm:pt modelId="{F36EFF63-2FDA-4BB9-A9E7-129251C5C1D6}" type="pres">
      <dgm:prSet presAssocID="{CFFC5593-0E03-4985-9E94-FD330902C2E6}" presName="sibTrans" presStyleCnt="0"/>
      <dgm:spPr/>
    </dgm:pt>
    <dgm:pt modelId="{B23F31AD-7316-49CA-8907-1CB5591CA1DC}" type="pres">
      <dgm:prSet presAssocID="{3D3B4934-97FF-4F08-8D20-D7D414C62B9A}" presName="compositeNode" presStyleCnt="0">
        <dgm:presLayoutVars>
          <dgm:bulletEnabled val="1"/>
        </dgm:presLayoutVars>
      </dgm:prSet>
      <dgm:spPr/>
    </dgm:pt>
    <dgm:pt modelId="{AE2DC0C8-47DA-4C37-8D4D-DAEDBDFB448A}" type="pres">
      <dgm:prSet presAssocID="{3D3B4934-97FF-4F08-8D20-D7D414C62B9A}" presName="bgRect" presStyleLbl="bgAccFollowNode1" presStyleIdx="2" presStyleCnt="4"/>
      <dgm:spPr/>
    </dgm:pt>
    <dgm:pt modelId="{E7FC68C5-0CF3-475C-BC55-EB4C179BDB15}" type="pres">
      <dgm:prSet presAssocID="{62CF9FD6-27D7-4BD2-BFA9-86D573059E82}" presName="sibTransNodeCircle" presStyleLbl="alignNode1" presStyleIdx="4" presStyleCnt="8">
        <dgm:presLayoutVars>
          <dgm:chMax val="0"/>
          <dgm:bulletEnabled/>
        </dgm:presLayoutVars>
      </dgm:prSet>
      <dgm:spPr/>
    </dgm:pt>
    <dgm:pt modelId="{8C1C9CFF-3D05-4A14-B711-286A903F636B}" type="pres">
      <dgm:prSet presAssocID="{3D3B4934-97FF-4F08-8D20-D7D414C62B9A}" presName="bottomLine" presStyleLbl="alignNode1" presStyleIdx="5" presStyleCnt="8">
        <dgm:presLayoutVars/>
      </dgm:prSet>
      <dgm:spPr/>
    </dgm:pt>
    <dgm:pt modelId="{B901C30A-0B3B-4739-A887-6B6F39D3D4CB}" type="pres">
      <dgm:prSet presAssocID="{3D3B4934-97FF-4F08-8D20-D7D414C62B9A}" presName="nodeText" presStyleLbl="bgAccFollowNode1" presStyleIdx="2" presStyleCnt="4">
        <dgm:presLayoutVars>
          <dgm:bulletEnabled val="1"/>
        </dgm:presLayoutVars>
      </dgm:prSet>
      <dgm:spPr/>
    </dgm:pt>
    <dgm:pt modelId="{87454D57-0A51-46A2-BB82-06B380A0E9E7}" type="pres">
      <dgm:prSet presAssocID="{62CF9FD6-27D7-4BD2-BFA9-86D573059E82}" presName="sibTrans" presStyleCnt="0"/>
      <dgm:spPr/>
    </dgm:pt>
    <dgm:pt modelId="{34A59F09-F51D-492E-A4FE-8B3B69261EC7}" type="pres">
      <dgm:prSet presAssocID="{CC567FEC-9DCA-498E-8E0A-BBBD7150B664}" presName="compositeNode" presStyleCnt="0">
        <dgm:presLayoutVars>
          <dgm:bulletEnabled val="1"/>
        </dgm:presLayoutVars>
      </dgm:prSet>
      <dgm:spPr/>
    </dgm:pt>
    <dgm:pt modelId="{F3B2A7C7-DC32-433F-A51F-6E6C442952F2}" type="pres">
      <dgm:prSet presAssocID="{CC567FEC-9DCA-498E-8E0A-BBBD7150B664}" presName="bgRect" presStyleLbl="bgAccFollowNode1" presStyleIdx="3" presStyleCnt="4"/>
      <dgm:spPr/>
    </dgm:pt>
    <dgm:pt modelId="{1B6207BB-486E-42E1-8021-8591FBD203FB}" type="pres">
      <dgm:prSet presAssocID="{F15B86C2-E271-4AF9-BAA9-1A1DBE23A9B6}" presName="sibTransNodeCircle" presStyleLbl="alignNode1" presStyleIdx="6" presStyleCnt="8">
        <dgm:presLayoutVars>
          <dgm:chMax val="0"/>
          <dgm:bulletEnabled/>
        </dgm:presLayoutVars>
      </dgm:prSet>
      <dgm:spPr/>
    </dgm:pt>
    <dgm:pt modelId="{987C2B09-880B-4046-A248-770F37008FEF}" type="pres">
      <dgm:prSet presAssocID="{CC567FEC-9DCA-498E-8E0A-BBBD7150B664}" presName="bottomLine" presStyleLbl="alignNode1" presStyleIdx="7" presStyleCnt="8">
        <dgm:presLayoutVars/>
      </dgm:prSet>
      <dgm:spPr/>
    </dgm:pt>
    <dgm:pt modelId="{BED01690-0CE4-4054-9D2F-437EEBB7372F}" type="pres">
      <dgm:prSet presAssocID="{CC567FEC-9DCA-498E-8E0A-BBBD7150B664}" presName="nodeText" presStyleLbl="bgAccFollowNode1" presStyleIdx="3" presStyleCnt="4">
        <dgm:presLayoutVars>
          <dgm:bulletEnabled val="1"/>
        </dgm:presLayoutVars>
      </dgm:prSet>
      <dgm:spPr/>
    </dgm:pt>
  </dgm:ptLst>
  <dgm:cxnLst>
    <dgm:cxn modelId="{DB568515-BED1-4C64-BCA9-5434CE8EDD2F}" type="presOf" srcId="{DE7BA34D-9890-4228-A3F0-6FD5601C3657}" destId="{0EE62003-2C71-4473-9407-FB1F87A5C640}" srcOrd="1" destOrd="0" presId="urn:microsoft.com/office/officeart/2016/7/layout/BasicLinearProcessNumbered"/>
    <dgm:cxn modelId="{AD66381F-0B5A-4D08-9D2B-834F503D9A51}" type="presOf" srcId="{08E37BBE-FFCA-447F-9BB4-ABBF7DE3740E}" destId="{FE23FEB7-2DAD-47DD-BB28-8E8B2C511882}" srcOrd="0" destOrd="0" presId="urn:microsoft.com/office/officeart/2016/7/layout/BasicLinearProcessNumbered"/>
    <dgm:cxn modelId="{6EA35525-2607-4EB5-A321-356B717A6E23}" srcId="{21D19F38-9FF0-4F5E-9AA9-56F3E845A168}" destId="{DE7BA34D-9890-4228-A3F0-6FD5601C3657}" srcOrd="0" destOrd="0" parTransId="{E0B8F100-5E6C-4BEF-BB92-3DCE49FFCFD0}" sibTransId="{08E37BBE-FFCA-447F-9BB4-ABBF7DE3740E}"/>
    <dgm:cxn modelId="{958D8A26-D67B-4575-9095-0FCDFD5E221F}" type="presOf" srcId="{D9CD982C-30E0-46A2-BB1F-6FB98B63C28D}" destId="{0EE62003-2C71-4473-9407-FB1F87A5C640}" srcOrd="0" destOrd="1" presId="urn:microsoft.com/office/officeart/2016/7/layout/BasicLinearProcessNumbered"/>
    <dgm:cxn modelId="{37E03448-B333-411D-8A76-1FD559C5D167}" type="presOf" srcId="{F92DFFA4-23B8-4E3F-9BCB-0942A22B4D56}" destId="{0EE62003-2C71-4473-9407-FB1F87A5C640}" srcOrd="0" destOrd="2" presId="urn:microsoft.com/office/officeart/2016/7/layout/BasicLinearProcessNumbered"/>
    <dgm:cxn modelId="{744AF76F-7A41-4655-AD31-71B243FC0D4E}" srcId="{21D19F38-9FF0-4F5E-9AA9-56F3E845A168}" destId="{CC567FEC-9DCA-498E-8E0A-BBBD7150B664}" srcOrd="3" destOrd="0" parTransId="{0956F432-9EC6-4869-9AC4-02C59D94AB34}" sibTransId="{F15B86C2-E271-4AF9-BAA9-1A1DBE23A9B6}"/>
    <dgm:cxn modelId="{3AEF0470-9892-40DB-B0B0-13339705129F}" type="presOf" srcId="{CC567FEC-9DCA-498E-8E0A-BBBD7150B664}" destId="{BED01690-0CE4-4054-9D2F-437EEBB7372F}" srcOrd="1" destOrd="0" presId="urn:microsoft.com/office/officeart/2016/7/layout/BasicLinearProcessNumbered"/>
    <dgm:cxn modelId="{685FB073-27D9-4BBD-BEBE-5ED18D09944D}" type="presOf" srcId="{CFFC5593-0E03-4985-9E94-FD330902C2E6}" destId="{1C425CAA-0E8C-492F-809A-177B33F0119B}" srcOrd="0" destOrd="0" presId="urn:microsoft.com/office/officeart/2016/7/layout/BasicLinearProcessNumbered"/>
    <dgm:cxn modelId="{B73DB881-0B08-4E83-B17C-5B69D5B60F41}" srcId="{DE7BA34D-9890-4228-A3F0-6FD5601C3657}" destId="{D9CD982C-30E0-46A2-BB1F-6FB98B63C28D}" srcOrd="0" destOrd="0" parTransId="{5982FB56-21B0-43D8-A4C1-8A01E780DEF7}" sibTransId="{8BE93A3F-7FEB-4F0C-B25E-801E0A0702F0}"/>
    <dgm:cxn modelId="{FABDDE82-800E-476A-8198-81FE79ACD2D0}" srcId="{21D19F38-9FF0-4F5E-9AA9-56F3E845A168}" destId="{F07DBE41-0B3F-42E8-AC25-10CE573FA943}" srcOrd="1" destOrd="0" parTransId="{11E9CE9F-77C0-49FC-BE56-136CED86B27F}" sibTransId="{CFFC5593-0E03-4985-9E94-FD330902C2E6}"/>
    <dgm:cxn modelId="{43B29D91-CB2F-486A-9075-EF02919C8D4B}" type="presOf" srcId="{F15B86C2-E271-4AF9-BAA9-1A1DBE23A9B6}" destId="{1B6207BB-486E-42E1-8021-8591FBD203FB}" srcOrd="0" destOrd="0" presId="urn:microsoft.com/office/officeart/2016/7/layout/BasicLinearProcessNumbered"/>
    <dgm:cxn modelId="{6899CF98-71AA-4A23-9DD8-A73468E06F94}" type="presOf" srcId="{F07DBE41-0B3F-42E8-AC25-10CE573FA943}" destId="{6025BF44-357E-4ABF-88F3-F9FDA30019B2}" srcOrd="0" destOrd="0" presId="urn:microsoft.com/office/officeart/2016/7/layout/BasicLinearProcessNumbered"/>
    <dgm:cxn modelId="{BBECEFB8-599A-4A81-A89C-9839440003E2}" type="presOf" srcId="{21D19F38-9FF0-4F5E-9AA9-56F3E845A168}" destId="{03598F93-747F-44D9-8D1A-04EDEF534452}" srcOrd="0" destOrd="0" presId="urn:microsoft.com/office/officeart/2016/7/layout/BasicLinearProcessNumbered"/>
    <dgm:cxn modelId="{2DAD2EB9-C8FA-409D-9A97-6C323260749A}" type="presOf" srcId="{62CF9FD6-27D7-4BD2-BFA9-86D573059E82}" destId="{E7FC68C5-0CF3-475C-BC55-EB4C179BDB15}" srcOrd="0" destOrd="0" presId="urn:microsoft.com/office/officeart/2016/7/layout/BasicLinearProcessNumbered"/>
    <dgm:cxn modelId="{2EBD1FC5-9B6C-47B6-8CED-5306E830EA1E}" type="presOf" srcId="{CC567FEC-9DCA-498E-8E0A-BBBD7150B664}" destId="{F3B2A7C7-DC32-433F-A51F-6E6C442952F2}" srcOrd="0" destOrd="0" presId="urn:microsoft.com/office/officeart/2016/7/layout/BasicLinearProcessNumbered"/>
    <dgm:cxn modelId="{87745CC6-1DDA-4FA1-86CF-6636094D0830}" type="presOf" srcId="{DE7BA34D-9890-4228-A3F0-6FD5601C3657}" destId="{01915200-4710-4CE9-A39D-5952091F456B}" srcOrd="0" destOrd="0" presId="urn:microsoft.com/office/officeart/2016/7/layout/BasicLinearProcessNumbered"/>
    <dgm:cxn modelId="{FC3AA8C7-B724-487E-9EF3-0D1FE25C0563}" type="presOf" srcId="{3D3B4934-97FF-4F08-8D20-D7D414C62B9A}" destId="{B901C30A-0B3B-4739-A887-6B6F39D3D4CB}" srcOrd="1" destOrd="0" presId="urn:microsoft.com/office/officeart/2016/7/layout/BasicLinearProcessNumbered"/>
    <dgm:cxn modelId="{2EF610C8-4DD5-4B7D-A2EE-C670AA34A5D2}" srcId="{21D19F38-9FF0-4F5E-9AA9-56F3E845A168}" destId="{3D3B4934-97FF-4F08-8D20-D7D414C62B9A}" srcOrd="2" destOrd="0" parTransId="{F379F6BF-3A7B-4997-A334-AA2FFC21BC79}" sibTransId="{62CF9FD6-27D7-4BD2-BFA9-86D573059E82}"/>
    <dgm:cxn modelId="{75F888DD-B458-460F-9BDE-D21AF709283C}" srcId="{DE7BA34D-9890-4228-A3F0-6FD5601C3657}" destId="{F92DFFA4-23B8-4E3F-9BCB-0942A22B4D56}" srcOrd="1" destOrd="0" parTransId="{5F7ED92D-59B1-4374-9C36-32108F71232B}" sibTransId="{62300890-9405-4D58-8C26-AE85BC996B3F}"/>
    <dgm:cxn modelId="{2993D0E3-D198-4BB5-ADFC-554FF2708B29}" type="presOf" srcId="{F07DBE41-0B3F-42E8-AC25-10CE573FA943}" destId="{B39F9C27-BDB8-404B-9FE3-3E2CACC8A1E9}" srcOrd="1" destOrd="0" presId="urn:microsoft.com/office/officeart/2016/7/layout/BasicLinearProcessNumbered"/>
    <dgm:cxn modelId="{D0DAEFE5-4701-464D-AEF4-19EFD739D328}" type="presOf" srcId="{3D3B4934-97FF-4F08-8D20-D7D414C62B9A}" destId="{AE2DC0C8-47DA-4C37-8D4D-DAEDBDFB448A}" srcOrd="0" destOrd="0" presId="urn:microsoft.com/office/officeart/2016/7/layout/BasicLinearProcessNumbered"/>
    <dgm:cxn modelId="{03AAD32E-6EC2-4D32-A379-8FCFCC13AA45}" type="presParOf" srcId="{03598F93-747F-44D9-8D1A-04EDEF534452}" destId="{4600F71D-4EF1-4F50-B3CA-8C301D1C2BBD}" srcOrd="0" destOrd="0" presId="urn:microsoft.com/office/officeart/2016/7/layout/BasicLinearProcessNumbered"/>
    <dgm:cxn modelId="{9CAC6D35-5A1A-45AE-AD23-5DEACCCCF866}" type="presParOf" srcId="{4600F71D-4EF1-4F50-B3CA-8C301D1C2BBD}" destId="{01915200-4710-4CE9-A39D-5952091F456B}" srcOrd="0" destOrd="0" presId="urn:microsoft.com/office/officeart/2016/7/layout/BasicLinearProcessNumbered"/>
    <dgm:cxn modelId="{EB0C5C7B-32AB-4284-B2BA-3F184DC8768F}" type="presParOf" srcId="{4600F71D-4EF1-4F50-B3CA-8C301D1C2BBD}" destId="{FE23FEB7-2DAD-47DD-BB28-8E8B2C511882}" srcOrd="1" destOrd="0" presId="urn:microsoft.com/office/officeart/2016/7/layout/BasicLinearProcessNumbered"/>
    <dgm:cxn modelId="{EA7F10C1-14ED-4047-A9CD-2EA140B14FFB}" type="presParOf" srcId="{4600F71D-4EF1-4F50-B3CA-8C301D1C2BBD}" destId="{67919FA8-B56F-400E-804E-BFC4A86AD148}" srcOrd="2" destOrd="0" presId="urn:microsoft.com/office/officeart/2016/7/layout/BasicLinearProcessNumbered"/>
    <dgm:cxn modelId="{4698B4E8-3930-46EF-B3E6-020BF8125048}" type="presParOf" srcId="{4600F71D-4EF1-4F50-B3CA-8C301D1C2BBD}" destId="{0EE62003-2C71-4473-9407-FB1F87A5C640}" srcOrd="3" destOrd="0" presId="urn:microsoft.com/office/officeart/2016/7/layout/BasicLinearProcessNumbered"/>
    <dgm:cxn modelId="{F8666616-1565-496C-A40D-50216E558766}" type="presParOf" srcId="{03598F93-747F-44D9-8D1A-04EDEF534452}" destId="{13FB8C20-073C-4B52-8533-FBD8D8B3FDD4}" srcOrd="1" destOrd="0" presId="urn:microsoft.com/office/officeart/2016/7/layout/BasicLinearProcessNumbered"/>
    <dgm:cxn modelId="{D7F17C4E-8EDF-4B4C-926C-38BAFEA8F986}" type="presParOf" srcId="{03598F93-747F-44D9-8D1A-04EDEF534452}" destId="{6BEE784C-A3FA-4576-A111-44F77C1A1791}" srcOrd="2" destOrd="0" presId="urn:microsoft.com/office/officeart/2016/7/layout/BasicLinearProcessNumbered"/>
    <dgm:cxn modelId="{839F5CB2-7C4C-4440-8AA2-8AAFB5ED0E3C}" type="presParOf" srcId="{6BEE784C-A3FA-4576-A111-44F77C1A1791}" destId="{6025BF44-357E-4ABF-88F3-F9FDA30019B2}" srcOrd="0" destOrd="0" presId="urn:microsoft.com/office/officeart/2016/7/layout/BasicLinearProcessNumbered"/>
    <dgm:cxn modelId="{CF83BC69-6E94-4A92-B18F-F8FFEC6E1BF9}" type="presParOf" srcId="{6BEE784C-A3FA-4576-A111-44F77C1A1791}" destId="{1C425CAA-0E8C-492F-809A-177B33F0119B}" srcOrd="1" destOrd="0" presId="urn:microsoft.com/office/officeart/2016/7/layout/BasicLinearProcessNumbered"/>
    <dgm:cxn modelId="{B9C84EC0-70B0-4963-8ED8-0582EC43E7EE}" type="presParOf" srcId="{6BEE784C-A3FA-4576-A111-44F77C1A1791}" destId="{A488BCCD-F7BE-481D-96A1-3D34639F4443}" srcOrd="2" destOrd="0" presId="urn:microsoft.com/office/officeart/2016/7/layout/BasicLinearProcessNumbered"/>
    <dgm:cxn modelId="{688E8F6B-FCB5-494C-BC56-C5F5D9109945}" type="presParOf" srcId="{6BEE784C-A3FA-4576-A111-44F77C1A1791}" destId="{B39F9C27-BDB8-404B-9FE3-3E2CACC8A1E9}" srcOrd="3" destOrd="0" presId="urn:microsoft.com/office/officeart/2016/7/layout/BasicLinearProcessNumbered"/>
    <dgm:cxn modelId="{76F37527-355A-46C5-A058-BA8033A68928}" type="presParOf" srcId="{03598F93-747F-44D9-8D1A-04EDEF534452}" destId="{F36EFF63-2FDA-4BB9-A9E7-129251C5C1D6}" srcOrd="3" destOrd="0" presId="urn:microsoft.com/office/officeart/2016/7/layout/BasicLinearProcessNumbered"/>
    <dgm:cxn modelId="{66DE4E9B-80EC-468D-9397-D8AD76A8AA63}" type="presParOf" srcId="{03598F93-747F-44D9-8D1A-04EDEF534452}" destId="{B23F31AD-7316-49CA-8907-1CB5591CA1DC}" srcOrd="4" destOrd="0" presId="urn:microsoft.com/office/officeart/2016/7/layout/BasicLinearProcessNumbered"/>
    <dgm:cxn modelId="{F57A85A9-8934-490B-AB04-078EA8CCEA2D}" type="presParOf" srcId="{B23F31AD-7316-49CA-8907-1CB5591CA1DC}" destId="{AE2DC0C8-47DA-4C37-8D4D-DAEDBDFB448A}" srcOrd="0" destOrd="0" presId="urn:microsoft.com/office/officeart/2016/7/layout/BasicLinearProcessNumbered"/>
    <dgm:cxn modelId="{55BF91EC-28E2-4588-AB1D-54A86944FA79}" type="presParOf" srcId="{B23F31AD-7316-49CA-8907-1CB5591CA1DC}" destId="{E7FC68C5-0CF3-475C-BC55-EB4C179BDB15}" srcOrd="1" destOrd="0" presId="urn:microsoft.com/office/officeart/2016/7/layout/BasicLinearProcessNumbered"/>
    <dgm:cxn modelId="{C86E7F8A-3729-44BF-A6C7-B123ABE10DD5}" type="presParOf" srcId="{B23F31AD-7316-49CA-8907-1CB5591CA1DC}" destId="{8C1C9CFF-3D05-4A14-B711-286A903F636B}" srcOrd="2" destOrd="0" presId="urn:microsoft.com/office/officeart/2016/7/layout/BasicLinearProcessNumbered"/>
    <dgm:cxn modelId="{37852D08-306A-4181-B03E-71F5ED336EBE}" type="presParOf" srcId="{B23F31AD-7316-49CA-8907-1CB5591CA1DC}" destId="{B901C30A-0B3B-4739-A887-6B6F39D3D4CB}" srcOrd="3" destOrd="0" presId="urn:microsoft.com/office/officeart/2016/7/layout/BasicLinearProcessNumbered"/>
    <dgm:cxn modelId="{57B13BCA-D4BA-4D85-9B47-5A53ECCA1B02}" type="presParOf" srcId="{03598F93-747F-44D9-8D1A-04EDEF534452}" destId="{87454D57-0A51-46A2-BB82-06B380A0E9E7}" srcOrd="5" destOrd="0" presId="urn:microsoft.com/office/officeart/2016/7/layout/BasicLinearProcessNumbered"/>
    <dgm:cxn modelId="{8F49D985-B34A-4384-B399-E81AE56313F6}" type="presParOf" srcId="{03598F93-747F-44D9-8D1A-04EDEF534452}" destId="{34A59F09-F51D-492E-A4FE-8B3B69261EC7}" srcOrd="6" destOrd="0" presId="urn:microsoft.com/office/officeart/2016/7/layout/BasicLinearProcessNumbered"/>
    <dgm:cxn modelId="{A5CE19A3-3930-4F82-9175-4227C8D4873C}" type="presParOf" srcId="{34A59F09-F51D-492E-A4FE-8B3B69261EC7}" destId="{F3B2A7C7-DC32-433F-A51F-6E6C442952F2}" srcOrd="0" destOrd="0" presId="urn:microsoft.com/office/officeart/2016/7/layout/BasicLinearProcessNumbered"/>
    <dgm:cxn modelId="{7F5558A7-7E2C-4689-AEE1-A69413CD51DB}" type="presParOf" srcId="{34A59F09-F51D-492E-A4FE-8B3B69261EC7}" destId="{1B6207BB-486E-42E1-8021-8591FBD203FB}" srcOrd="1" destOrd="0" presId="urn:microsoft.com/office/officeart/2016/7/layout/BasicLinearProcessNumbered"/>
    <dgm:cxn modelId="{73FEFEF4-66E4-4B45-8AA0-5FE842AFE5F2}" type="presParOf" srcId="{34A59F09-F51D-492E-A4FE-8B3B69261EC7}" destId="{987C2B09-880B-4046-A248-770F37008FEF}" srcOrd="2" destOrd="0" presId="urn:microsoft.com/office/officeart/2016/7/layout/BasicLinearProcessNumbered"/>
    <dgm:cxn modelId="{0D877824-7A75-4CBE-88BC-EF8A04FA6A5F}" type="presParOf" srcId="{34A59F09-F51D-492E-A4FE-8B3B69261EC7}" destId="{BED01690-0CE4-4054-9D2F-437EEBB7372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9B957-7F8C-4181-A06E-9DD762EDE0E3}"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D26CD998-A623-4F3D-A376-1664744A76BA}">
      <dgm:prSet/>
      <dgm:spPr/>
      <dgm:t>
        <a:bodyPr/>
        <a:lstStyle/>
        <a:p>
          <a:r>
            <a:rPr lang="en-US"/>
            <a:t>Formal</a:t>
          </a:r>
        </a:p>
      </dgm:t>
    </dgm:pt>
    <dgm:pt modelId="{7C667BD1-D788-4F12-9D21-1667857DD7A6}" type="parTrans" cxnId="{DA9A989C-186D-44F7-9815-6ED96A0FB0FD}">
      <dgm:prSet/>
      <dgm:spPr/>
      <dgm:t>
        <a:bodyPr/>
        <a:lstStyle/>
        <a:p>
          <a:endParaRPr lang="en-US"/>
        </a:p>
      </dgm:t>
    </dgm:pt>
    <dgm:pt modelId="{520CA2BD-EA7E-4CAC-92F9-D262D5BBD17C}" type="sibTrans" cxnId="{DA9A989C-186D-44F7-9815-6ED96A0FB0FD}">
      <dgm:prSet/>
      <dgm:spPr/>
      <dgm:t>
        <a:bodyPr/>
        <a:lstStyle/>
        <a:p>
          <a:endParaRPr lang="en-US"/>
        </a:p>
      </dgm:t>
    </dgm:pt>
    <dgm:pt modelId="{190CF648-002E-4413-955B-146A598FC0AF}">
      <dgm:prSet/>
      <dgm:spPr/>
      <dgm:t>
        <a:bodyPr/>
        <a:lstStyle/>
        <a:p>
          <a:r>
            <a:rPr lang="en-US"/>
            <a:t>Blended</a:t>
          </a:r>
        </a:p>
      </dgm:t>
    </dgm:pt>
    <dgm:pt modelId="{2BBE4730-C68E-41D1-B3A6-6A80EA83DD1C}" type="parTrans" cxnId="{EF90E998-D778-4546-B09E-3418554421FA}">
      <dgm:prSet/>
      <dgm:spPr/>
      <dgm:t>
        <a:bodyPr/>
        <a:lstStyle/>
        <a:p>
          <a:endParaRPr lang="en-US"/>
        </a:p>
      </dgm:t>
    </dgm:pt>
    <dgm:pt modelId="{89D2E08B-8068-48B8-B497-AF12F1CD7D21}" type="sibTrans" cxnId="{EF90E998-D778-4546-B09E-3418554421FA}">
      <dgm:prSet/>
      <dgm:spPr/>
      <dgm:t>
        <a:bodyPr/>
        <a:lstStyle/>
        <a:p>
          <a:endParaRPr lang="en-US"/>
        </a:p>
      </dgm:t>
    </dgm:pt>
    <dgm:pt modelId="{490B729A-2765-4493-9810-662F5DD702C1}">
      <dgm:prSet/>
      <dgm:spPr/>
      <dgm:t>
        <a:bodyPr/>
        <a:lstStyle/>
        <a:p>
          <a:r>
            <a:rPr lang="en-US"/>
            <a:t>Informal</a:t>
          </a:r>
        </a:p>
      </dgm:t>
    </dgm:pt>
    <dgm:pt modelId="{402A5147-3A09-4D1B-B8AD-20FF050B50C7}" type="parTrans" cxnId="{C98564DC-46A0-4B43-B8BB-60C5B8E2C99C}">
      <dgm:prSet/>
      <dgm:spPr/>
      <dgm:t>
        <a:bodyPr/>
        <a:lstStyle/>
        <a:p>
          <a:endParaRPr lang="en-US"/>
        </a:p>
      </dgm:t>
    </dgm:pt>
    <dgm:pt modelId="{1BE8E0A8-79A3-4FAF-A0FD-B562F56FE840}" type="sibTrans" cxnId="{C98564DC-46A0-4B43-B8BB-60C5B8E2C99C}">
      <dgm:prSet/>
      <dgm:spPr/>
      <dgm:t>
        <a:bodyPr/>
        <a:lstStyle/>
        <a:p>
          <a:endParaRPr lang="en-US"/>
        </a:p>
      </dgm:t>
    </dgm:pt>
    <dgm:pt modelId="{6C6B2A7A-01B2-4399-A7E3-15B09868023B}" type="pres">
      <dgm:prSet presAssocID="{0699B957-7F8C-4181-A06E-9DD762EDE0E3}" presName="Name0" presStyleCnt="0">
        <dgm:presLayoutVars>
          <dgm:dir/>
          <dgm:resizeHandles val="exact"/>
        </dgm:presLayoutVars>
      </dgm:prSet>
      <dgm:spPr/>
    </dgm:pt>
    <dgm:pt modelId="{7643D548-9A21-4BBD-9D82-0E9F3D8251C5}" type="pres">
      <dgm:prSet presAssocID="{D26CD998-A623-4F3D-A376-1664744A76BA}" presName="node" presStyleLbl="node1" presStyleIdx="0" presStyleCnt="3">
        <dgm:presLayoutVars>
          <dgm:bulletEnabled val="1"/>
        </dgm:presLayoutVars>
      </dgm:prSet>
      <dgm:spPr/>
    </dgm:pt>
    <dgm:pt modelId="{07E30269-6FBC-4D5A-A961-5595E974B076}" type="pres">
      <dgm:prSet presAssocID="{520CA2BD-EA7E-4CAC-92F9-D262D5BBD17C}" presName="sibTrans" presStyleLbl="sibTrans2D1" presStyleIdx="0" presStyleCnt="2"/>
      <dgm:spPr/>
    </dgm:pt>
    <dgm:pt modelId="{7F6B7CB6-775F-4A9F-B55D-E2F47EA510ED}" type="pres">
      <dgm:prSet presAssocID="{520CA2BD-EA7E-4CAC-92F9-D262D5BBD17C}" presName="connectorText" presStyleLbl="sibTrans2D1" presStyleIdx="0" presStyleCnt="2"/>
      <dgm:spPr/>
    </dgm:pt>
    <dgm:pt modelId="{BED43525-A310-436B-B6AC-586D79F9F5C8}" type="pres">
      <dgm:prSet presAssocID="{190CF648-002E-4413-955B-146A598FC0AF}" presName="node" presStyleLbl="node1" presStyleIdx="1" presStyleCnt="3">
        <dgm:presLayoutVars>
          <dgm:bulletEnabled val="1"/>
        </dgm:presLayoutVars>
      </dgm:prSet>
      <dgm:spPr/>
    </dgm:pt>
    <dgm:pt modelId="{BDC33850-DD15-45AD-8D2E-87530E323268}" type="pres">
      <dgm:prSet presAssocID="{89D2E08B-8068-48B8-B497-AF12F1CD7D21}" presName="sibTrans" presStyleLbl="sibTrans2D1" presStyleIdx="1" presStyleCnt="2"/>
      <dgm:spPr/>
    </dgm:pt>
    <dgm:pt modelId="{E288EC10-74E3-40DF-9DFC-042474CDB296}" type="pres">
      <dgm:prSet presAssocID="{89D2E08B-8068-48B8-B497-AF12F1CD7D21}" presName="connectorText" presStyleLbl="sibTrans2D1" presStyleIdx="1" presStyleCnt="2"/>
      <dgm:spPr/>
    </dgm:pt>
    <dgm:pt modelId="{45C4E5F0-541C-4BF7-9ACA-DA6FD16C1C52}" type="pres">
      <dgm:prSet presAssocID="{490B729A-2765-4493-9810-662F5DD702C1}" presName="node" presStyleLbl="node1" presStyleIdx="2" presStyleCnt="3">
        <dgm:presLayoutVars>
          <dgm:bulletEnabled val="1"/>
        </dgm:presLayoutVars>
      </dgm:prSet>
      <dgm:spPr/>
    </dgm:pt>
  </dgm:ptLst>
  <dgm:cxnLst>
    <dgm:cxn modelId="{EBF7863E-9181-4FD1-9697-323B664DA10A}" type="presOf" srcId="{520CA2BD-EA7E-4CAC-92F9-D262D5BBD17C}" destId="{7F6B7CB6-775F-4A9F-B55D-E2F47EA510ED}" srcOrd="1" destOrd="0" presId="urn:microsoft.com/office/officeart/2005/8/layout/process1"/>
    <dgm:cxn modelId="{D17FD764-630A-41D7-8B4C-121B9FAC4396}" type="presOf" srcId="{520CA2BD-EA7E-4CAC-92F9-D262D5BBD17C}" destId="{07E30269-6FBC-4D5A-A961-5595E974B076}" srcOrd="0" destOrd="0" presId="urn:microsoft.com/office/officeart/2005/8/layout/process1"/>
    <dgm:cxn modelId="{E637CE6A-8840-4CD0-A91F-9C0AE6C477F6}" type="presOf" srcId="{89D2E08B-8068-48B8-B497-AF12F1CD7D21}" destId="{BDC33850-DD15-45AD-8D2E-87530E323268}" srcOrd="0" destOrd="0" presId="urn:microsoft.com/office/officeart/2005/8/layout/process1"/>
    <dgm:cxn modelId="{B377CC81-7D84-4EE5-A1EF-E2FC604B4ADB}" type="presOf" srcId="{190CF648-002E-4413-955B-146A598FC0AF}" destId="{BED43525-A310-436B-B6AC-586D79F9F5C8}" srcOrd="0" destOrd="0" presId="urn:microsoft.com/office/officeart/2005/8/layout/process1"/>
    <dgm:cxn modelId="{5B718B84-B3CF-4D45-8B04-B669157C45B5}" type="presOf" srcId="{0699B957-7F8C-4181-A06E-9DD762EDE0E3}" destId="{6C6B2A7A-01B2-4399-A7E3-15B09868023B}" srcOrd="0" destOrd="0" presId="urn:microsoft.com/office/officeart/2005/8/layout/process1"/>
    <dgm:cxn modelId="{2ECF6089-5EB4-47CA-8C6F-BC3DC7CCD893}" type="presOf" srcId="{89D2E08B-8068-48B8-B497-AF12F1CD7D21}" destId="{E288EC10-74E3-40DF-9DFC-042474CDB296}" srcOrd="1" destOrd="0" presId="urn:microsoft.com/office/officeart/2005/8/layout/process1"/>
    <dgm:cxn modelId="{EF90E998-D778-4546-B09E-3418554421FA}" srcId="{0699B957-7F8C-4181-A06E-9DD762EDE0E3}" destId="{190CF648-002E-4413-955B-146A598FC0AF}" srcOrd="1" destOrd="0" parTransId="{2BBE4730-C68E-41D1-B3A6-6A80EA83DD1C}" sibTransId="{89D2E08B-8068-48B8-B497-AF12F1CD7D21}"/>
    <dgm:cxn modelId="{DA9A989C-186D-44F7-9815-6ED96A0FB0FD}" srcId="{0699B957-7F8C-4181-A06E-9DD762EDE0E3}" destId="{D26CD998-A623-4F3D-A376-1664744A76BA}" srcOrd="0" destOrd="0" parTransId="{7C667BD1-D788-4F12-9D21-1667857DD7A6}" sibTransId="{520CA2BD-EA7E-4CAC-92F9-D262D5BBD17C}"/>
    <dgm:cxn modelId="{3712369E-7A6B-422D-891E-0092BC061AF6}" type="presOf" srcId="{D26CD998-A623-4F3D-A376-1664744A76BA}" destId="{7643D548-9A21-4BBD-9D82-0E9F3D8251C5}" srcOrd="0" destOrd="0" presId="urn:microsoft.com/office/officeart/2005/8/layout/process1"/>
    <dgm:cxn modelId="{0627D2AB-7017-4EF6-A15D-A70637A88945}" type="presOf" srcId="{490B729A-2765-4493-9810-662F5DD702C1}" destId="{45C4E5F0-541C-4BF7-9ACA-DA6FD16C1C52}" srcOrd="0" destOrd="0" presId="urn:microsoft.com/office/officeart/2005/8/layout/process1"/>
    <dgm:cxn modelId="{C98564DC-46A0-4B43-B8BB-60C5B8E2C99C}" srcId="{0699B957-7F8C-4181-A06E-9DD762EDE0E3}" destId="{490B729A-2765-4493-9810-662F5DD702C1}" srcOrd="2" destOrd="0" parTransId="{402A5147-3A09-4D1B-B8AD-20FF050B50C7}" sibTransId="{1BE8E0A8-79A3-4FAF-A0FD-B562F56FE840}"/>
    <dgm:cxn modelId="{D69862A7-C221-402E-B391-C40830F224A9}" type="presParOf" srcId="{6C6B2A7A-01B2-4399-A7E3-15B09868023B}" destId="{7643D548-9A21-4BBD-9D82-0E9F3D8251C5}" srcOrd="0" destOrd="0" presId="urn:microsoft.com/office/officeart/2005/8/layout/process1"/>
    <dgm:cxn modelId="{DD3E2912-2EA4-472A-8D56-693DC3F06203}" type="presParOf" srcId="{6C6B2A7A-01B2-4399-A7E3-15B09868023B}" destId="{07E30269-6FBC-4D5A-A961-5595E974B076}" srcOrd="1" destOrd="0" presId="urn:microsoft.com/office/officeart/2005/8/layout/process1"/>
    <dgm:cxn modelId="{9779EF43-2236-48D7-A876-D6E9A8320C9B}" type="presParOf" srcId="{07E30269-6FBC-4D5A-A961-5595E974B076}" destId="{7F6B7CB6-775F-4A9F-B55D-E2F47EA510ED}" srcOrd="0" destOrd="0" presId="urn:microsoft.com/office/officeart/2005/8/layout/process1"/>
    <dgm:cxn modelId="{3778A2AB-10E1-416A-9503-EA546ED25CB6}" type="presParOf" srcId="{6C6B2A7A-01B2-4399-A7E3-15B09868023B}" destId="{BED43525-A310-436B-B6AC-586D79F9F5C8}" srcOrd="2" destOrd="0" presId="urn:microsoft.com/office/officeart/2005/8/layout/process1"/>
    <dgm:cxn modelId="{DB6A03B0-D0E6-4F4F-BF4A-7297ADE3A8BD}" type="presParOf" srcId="{6C6B2A7A-01B2-4399-A7E3-15B09868023B}" destId="{BDC33850-DD15-45AD-8D2E-87530E323268}" srcOrd="3" destOrd="0" presId="urn:microsoft.com/office/officeart/2005/8/layout/process1"/>
    <dgm:cxn modelId="{4DA8B1BE-9D3D-42D5-8178-6D6D6537F9B6}" type="presParOf" srcId="{BDC33850-DD15-45AD-8D2E-87530E323268}" destId="{E288EC10-74E3-40DF-9DFC-042474CDB296}" srcOrd="0" destOrd="0" presId="urn:microsoft.com/office/officeart/2005/8/layout/process1"/>
    <dgm:cxn modelId="{AE783F44-8A36-4D29-A55F-4FB50D9F97DD}" type="presParOf" srcId="{6C6B2A7A-01B2-4399-A7E3-15B09868023B}" destId="{45C4E5F0-541C-4BF7-9ACA-DA6FD16C1C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93036D-48D5-4138-BD81-979BC5912BB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7F5289D-166D-4F0F-99A0-1D7EED3FD2CA}">
      <dgm:prSet/>
      <dgm:spPr/>
      <dgm:t>
        <a:bodyPr/>
        <a:lstStyle/>
        <a:p>
          <a:pPr>
            <a:defRPr b="1"/>
          </a:pPr>
          <a:r>
            <a:rPr lang="en-US" dirty="0"/>
            <a:t>Necessary creativity</a:t>
          </a:r>
        </a:p>
      </dgm:t>
    </dgm:pt>
    <dgm:pt modelId="{638D773F-2228-4CC5-8E7E-42015A90871D}" type="parTrans" cxnId="{2BF36DA5-1D49-4A96-AB3A-9C8172B3A94B}">
      <dgm:prSet/>
      <dgm:spPr/>
      <dgm:t>
        <a:bodyPr/>
        <a:lstStyle/>
        <a:p>
          <a:endParaRPr lang="en-US"/>
        </a:p>
      </dgm:t>
    </dgm:pt>
    <dgm:pt modelId="{740FB0A9-B29A-4A4D-A783-80E22418D057}" type="sibTrans" cxnId="{2BF36DA5-1D49-4A96-AB3A-9C8172B3A94B}">
      <dgm:prSet/>
      <dgm:spPr/>
      <dgm:t>
        <a:bodyPr/>
        <a:lstStyle/>
        <a:p>
          <a:endParaRPr lang="en-US"/>
        </a:p>
      </dgm:t>
    </dgm:pt>
    <dgm:pt modelId="{3A2C8A59-BA1C-40E4-BF62-6F726AB2E06C}">
      <dgm:prSet/>
      <dgm:spPr/>
      <dgm:t>
        <a:bodyPr/>
        <a:lstStyle/>
        <a:p>
          <a:pPr>
            <a:defRPr b="1"/>
          </a:pPr>
          <a:r>
            <a:rPr lang="en-US"/>
            <a:t>Making informal formal</a:t>
          </a:r>
        </a:p>
      </dgm:t>
    </dgm:pt>
    <dgm:pt modelId="{65B31A27-3614-4FE7-87BD-2D7983816929}" type="parTrans" cxnId="{B64CEFB5-7EB7-4EB9-BBD5-DE04B39F1782}">
      <dgm:prSet/>
      <dgm:spPr/>
      <dgm:t>
        <a:bodyPr/>
        <a:lstStyle/>
        <a:p>
          <a:endParaRPr lang="en-US"/>
        </a:p>
      </dgm:t>
    </dgm:pt>
    <dgm:pt modelId="{7E32D493-E5AB-4234-B7F0-6B169125A1B3}" type="sibTrans" cxnId="{B64CEFB5-7EB7-4EB9-BBD5-DE04B39F1782}">
      <dgm:prSet/>
      <dgm:spPr/>
      <dgm:t>
        <a:bodyPr/>
        <a:lstStyle/>
        <a:p>
          <a:endParaRPr lang="en-US"/>
        </a:p>
      </dgm:t>
    </dgm:pt>
    <dgm:pt modelId="{0E694466-289C-461F-9178-8EDF3DFC577C}">
      <dgm:prSet/>
      <dgm:spPr/>
      <dgm:t>
        <a:bodyPr/>
        <a:lstStyle/>
        <a:p>
          <a:r>
            <a:rPr lang="en-US" dirty="0"/>
            <a:t>Homework, Texting, Phone calls, Email</a:t>
          </a:r>
        </a:p>
      </dgm:t>
    </dgm:pt>
    <dgm:pt modelId="{D3682634-AC7D-469F-B52F-F3EA1A234EAC}" type="parTrans" cxnId="{3807DAE3-C832-4FC0-ACB8-0FF8A657563F}">
      <dgm:prSet/>
      <dgm:spPr/>
      <dgm:t>
        <a:bodyPr/>
        <a:lstStyle/>
        <a:p>
          <a:endParaRPr lang="en-US"/>
        </a:p>
      </dgm:t>
    </dgm:pt>
    <dgm:pt modelId="{2B6F6B20-11A8-4B54-B0B5-F0BFA8ECA1F7}" type="sibTrans" cxnId="{3807DAE3-C832-4FC0-ACB8-0FF8A657563F}">
      <dgm:prSet/>
      <dgm:spPr/>
      <dgm:t>
        <a:bodyPr/>
        <a:lstStyle/>
        <a:p>
          <a:endParaRPr lang="en-US"/>
        </a:p>
      </dgm:t>
    </dgm:pt>
    <dgm:pt modelId="{662585B2-ABA8-4D10-8473-A3C626B3E574}">
      <dgm:prSet/>
      <dgm:spPr/>
      <dgm:t>
        <a:bodyPr/>
        <a:lstStyle/>
        <a:p>
          <a:pPr>
            <a:defRPr b="1"/>
          </a:pPr>
          <a:r>
            <a:rPr lang="en-US"/>
            <a:t>Client centered choices</a:t>
          </a:r>
        </a:p>
      </dgm:t>
    </dgm:pt>
    <dgm:pt modelId="{5FF139DD-A111-44E1-B451-96501139F4F0}" type="parTrans" cxnId="{2A77CB04-7BAE-4FCB-AC53-168AC2EF9704}">
      <dgm:prSet/>
      <dgm:spPr/>
      <dgm:t>
        <a:bodyPr/>
        <a:lstStyle/>
        <a:p>
          <a:endParaRPr lang="en-US"/>
        </a:p>
      </dgm:t>
    </dgm:pt>
    <dgm:pt modelId="{D6568018-345B-4277-94B1-7C00F200A6A7}" type="sibTrans" cxnId="{2A77CB04-7BAE-4FCB-AC53-168AC2EF9704}">
      <dgm:prSet/>
      <dgm:spPr/>
      <dgm:t>
        <a:bodyPr/>
        <a:lstStyle/>
        <a:p>
          <a:endParaRPr lang="en-US"/>
        </a:p>
      </dgm:t>
    </dgm:pt>
    <dgm:pt modelId="{ED871CAA-3910-44E3-9D5A-2FF9ACC995F9}">
      <dgm:prSet/>
      <dgm:spPr/>
      <dgm:t>
        <a:bodyPr/>
        <a:lstStyle/>
        <a:p>
          <a:r>
            <a:rPr lang="en-US" dirty="0"/>
            <a:t>Camera off/on </a:t>
          </a:r>
        </a:p>
      </dgm:t>
    </dgm:pt>
    <dgm:pt modelId="{45858226-4918-4398-95BE-D29B42AAD3BE}" type="parTrans" cxnId="{30AE78EF-2679-4AC1-BBBF-9DAF8FF9C481}">
      <dgm:prSet/>
      <dgm:spPr/>
      <dgm:t>
        <a:bodyPr/>
        <a:lstStyle/>
        <a:p>
          <a:endParaRPr lang="en-US"/>
        </a:p>
      </dgm:t>
    </dgm:pt>
    <dgm:pt modelId="{BE0E8D93-6440-4C2A-9445-8619759C77FF}" type="sibTrans" cxnId="{30AE78EF-2679-4AC1-BBBF-9DAF8FF9C481}">
      <dgm:prSet/>
      <dgm:spPr/>
      <dgm:t>
        <a:bodyPr/>
        <a:lstStyle/>
        <a:p>
          <a:endParaRPr lang="en-US"/>
        </a:p>
      </dgm:t>
    </dgm:pt>
    <dgm:pt modelId="{9BD75868-4F83-40B9-A332-AE4F0932C825}" type="pres">
      <dgm:prSet presAssocID="{9393036D-48D5-4138-BD81-979BC5912BBD}" presName="root" presStyleCnt="0">
        <dgm:presLayoutVars>
          <dgm:dir/>
          <dgm:resizeHandles val="exact"/>
        </dgm:presLayoutVars>
      </dgm:prSet>
      <dgm:spPr/>
    </dgm:pt>
    <dgm:pt modelId="{C602F0ED-6140-4F0A-9D20-840922319B0A}" type="pres">
      <dgm:prSet presAssocID="{27F5289D-166D-4F0F-99A0-1D7EED3FD2CA}" presName="compNode" presStyleCnt="0"/>
      <dgm:spPr/>
    </dgm:pt>
    <dgm:pt modelId="{55AB9D43-4981-48D2-A872-99F428FE9705}" type="pres">
      <dgm:prSet presAssocID="{27F5289D-166D-4F0F-99A0-1D7EED3FD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054B9292-F942-4C2B-81D5-91E23723DFF6}" type="pres">
      <dgm:prSet presAssocID="{27F5289D-166D-4F0F-99A0-1D7EED3FD2CA}" presName="iconSpace" presStyleCnt="0"/>
      <dgm:spPr/>
    </dgm:pt>
    <dgm:pt modelId="{BD6254AB-FFD5-43A3-9621-0F1A67A2E92E}" type="pres">
      <dgm:prSet presAssocID="{27F5289D-166D-4F0F-99A0-1D7EED3FD2CA}" presName="parTx" presStyleLbl="revTx" presStyleIdx="0" presStyleCnt="6">
        <dgm:presLayoutVars>
          <dgm:chMax val="0"/>
          <dgm:chPref val="0"/>
        </dgm:presLayoutVars>
      </dgm:prSet>
      <dgm:spPr/>
    </dgm:pt>
    <dgm:pt modelId="{F3F2DF58-C495-4171-9255-B717547EC3DE}" type="pres">
      <dgm:prSet presAssocID="{27F5289D-166D-4F0F-99A0-1D7EED3FD2CA}" presName="txSpace" presStyleCnt="0"/>
      <dgm:spPr/>
    </dgm:pt>
    <dgm:pt modelId="{E3970E8E-7377-403F-A3A9-B31F4CDB9886}" type="pres">
      <dgm:prSet presAssocID="{27F5289D-166D-4F0F-99A0-1D7EED3FD2CA}" presName="desTx" presStyleLbl="revTx" presStyleIdx="1" presStyleCnt="6">
        <dgm:presLayoutVars/>
      </dgm:prSet>
      <dgm:spPr/>
    </dgm:pt>
    <dgm:pt modelId="{B6898127-02ED-4243-9395-233590184EAF}" type="pres">
      <dgm:prSet presAssocID="{740FB0A9-B29A-4A4D-A783-80E22418D057}" presName="sibTrans" presStyleCnt="0"/>
      <dgm:spPr/>
    </dgm:pt>
    <dgm:pt modelId="{C2C8823A-22B0-46B4-8012-2BACF86E5A0C}" type="pres">
      <dgm:prSet presAssocID="{3A2C8A59-BA1C-40E4-BF62-6F726AB2E06C}" presName="compNode" presStyleCnt="0"/>
      <dgm:spPr/>
    </dgm:pt>
    <dgm:pt modelId="{8929C958-A445-4A36-91CD-1B09C80FEAC6}" type="pres">
      <dgm:prSet presAssocID="{3A2C8A59-BA1C-40E4-BF62-6F726AB2E0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71B8EF27-E23B-4CE6-8171-CDC791491376}" type="pres">
      <dgm:prSet presAssocID="{3A2C8A59-BA1C-40E4-BF62-6F726AB2E06C}" presName="iconSpace" presStyleCnt="0"/>
      <dgm:spPr/>
    </dgm:pt>
    <dgm:pt modelId="{0EEA57E4-074F-4CCB-8A92-B73442F294E7}" type="pres">
      <dgm:prSet presAssocID="{3A2C8A59-BA1C-40E4-BF62-6F726AB2E06C}" presName="parTx" presStyleLbl="revTx" presStyleIdx="2" presStyleCnt="6">
        <dgm:presLayoutVars>
          <dgm:chMax val="0"/>
          <dgm:chPref val="0"/>
        </dgm:presLayoutVars>
      </dgm:prSet>
      <dgm:spPr/>
    </dgm:pt>
    <dgm:pt modelId="{2DD2A331-A2F6-485A-B621-8B0616994022}" type="pres">
      <dgm:prSet presAssocID="{3A2C8A59-BA1C-40E4-BF62-6F726AB2E06C}" presName="txSpace" presStyleCnt="0"/>
      <dgm:spPr/>
    </dgm:pt>
    <dgm:pt modelId="{B9230D60-904C-4873-A857-5062038E4861}" type="pres">
      <dgm:prSet presAssocID="{3A2C8A59-BA1C-40E4-BF62-6F726AB2E06C}" presName="desTx" presStyleLbl="revTx" presStyleIdx="3" presStyleCnt="6">
        <dgm:presLayoutVars/>
      </dgm:prSet>
      <dgm:spPr/>
    </dgm:pt>
    <dgm:pt modelId="{D9D23715-6482-4854-9A0B-058CFE91F8CF}" type="pres">
      <dgm:prSet presAssocID="{7E32D493-E5AB-4234-B7F0-6B169125A1B3}" presName="sibTrans" presStyleCnt="0"/>
      <dgm:spPr/>
    </dgm:pt>
    <dgm:pt modelId="{0CF72AA1-01A3-49C0-8E60-122E504E89E9}" type="pres">
      <dgm:prSet presAssocID="{662585B2-ABA8-4D10-8473-A3C626B3E574}" presName="compNode" presStyleCnt="0"/>
      <dgm:spPr/>
    </dgm:pt>
    <dgm:pt modelId="{5FF74DDE-4840-402E-AA30-874F4F3D0808}" type="pres">
      <dgm:prSet presAssocID="{662585B2-ABA8-4D10-8473-A3C626B3E5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5A6371FA-2710-4ACB-AF70-F6453D655B6A}" type="pres">
      <dgm:prSet presAssocID="{662585B2-ABA8-4D10-8473-A3C626B3E574}" presName="iconSpace" presStyleCnt="0"/>
      <dgm:spPr/>
    </dgm:pt>
    <dgm:pt modelId="{FCDBB30F-4E92-4B82-95AF-DA149AB3ABCE}" type="pres">
      <dgm:prSet presAssocID="{662585B2-ABA8-4D10-8473-A3C626B3E574}" presName="parTx" presStyleLbl="revTx" presStyleIdx="4" presStyleCnt="6">
        <dgm:presLayoutVars>
          <dgm:chMax val="0"/>
          <dgm:chPref val="0"/>
        </dgm:presLayoutVars>
      </dgm:prSet>
      <dgm:spPr/>
    </dgm:pt>
    <dgm:pt modelId="{1E09643C-7597-425E-A5FE-420D405A54FF}" type="pres">
      <dgm:prSet presAssocID="{662585B2-ABA8-4D10-8473-A3C626B3E574}" presName="txSpace" presStyleCnt="0"/>
      <dgm:spPr/>
    </dgm:pt>
    <dgm:pt modelId="{422B700A-77DC-4B10-AE35-A76CB7A53205}" type="pres">
      <dgm:prSet presAssocID="{662585B2-ABA8-4D10-8473-A3C626B3E574}" presName="desTx" presStyleLbl="revTx" presStyleIdx="5" presStyleCnt="6">
        <dgm:presLayoutVars/>
      </dgm:prSet>
      <dgm:spPr/>
    </dgm:pt>
  </dgm:ptLst>
  <dgm:cxnLst>
    <dgm:cxn modelId="{2A77CB04-7BAE-4FCB-AC53-168AC2EF9704}" srcId="{9393036D-48D5-4138-BD81-979BC5912BBD}" destId="{662585B2-ABA8-4D10-8473-A3C626B3E574}" srcOrd="2" destOrd="0" parTransId="{5FF139DD-A111-44E1-B451-96501139F4F0}" sibTransId="{D6568018-345B-4277-94B1-7C00F200A6A7}"/>
    <dgm:cxn modelId="{0BA5B506-48B2-4488-8163-6254C00DB890}" type="presOf" srcId="{3A2C8A59-BA1C-40E4-BF62-6F726AB2E06C}" destId="{0EEA57E4-074F-4CCB-8A92-B73442F294E7}" srcOrd="0" destOrd="0" presId="urn:microsoft.com/office/officeart/2018/5/layout/CenteredIconLabelDescriptionList"/>
    <dgm:cxn modelId="{22E98C1F-515E-40C4-A5EF-6C38FA6F5A5D}" type="presOf" srcId="{27F5289D-166D-4F0F-99A0-1D7EED3FD2CA}" destId="{BD6254AB-FFD5-43A3-9621-0F1A67A2E92E}" srcOrd="0" destOrd="0" presId="urn:microsoft.com/office/officeart/2018/5/layout/CenteredIconLabelDescriptionList"/>
    <dgm:cxn modelId="{34F06385-A9AD-4AE0-9183-E96B0450B760}" type="presOf" srcId="{0E694466-289C-461F-9178-8EDF3DFC577C}" destId="{B9230D60-904C-4873-A857-5062038E4861}" srcOrd="0" destOrd="0" presId="urn:microsoft.com/office/officeart/2018/5/layout/CenteredIconLabelDescriptionList"/>
    <dgm:cxn modelId="{41CEA29C-2ECB-47D6-9DBF-9BEB65B5DD35}" type="presOf" srcId="{662585B2-ABA8-4D10-8473-A3C626B3E574}" destId="{FCDBB30F-4E92-4B82-95AF-DA149AB3ABCE}" srcOrd="0" destOrd="0" presId="urn:microsoft.com/office/officeart/2018/5/layout/CenteredIconLabelDescriptionList"/>
    <dgm:cxn modelId="{2BF36DA5-1D49-4A96-AB3A-9C8172B3A94B}" srcId="{9393036D-48D5-4138-BD81-979BC5912BBD}" destId="{27F5289D-166D-4F0F-99A0-1D7EED3FD2CA}" srcOrd="0" destOrd="0" parTransId="{638D773F-2228-4CC5-8E7E-42015A90871D}" sibTransId="{740FB0A9-B29A-4A4D-A783-80E22418D057}"/>
    <dgm:cxn modelId="{B64CEFB5-7EB7-4EB9-BBD5-DE04B39F1782}" srcId="{9393036D-48D5-4138-BD81-979BC5912BBD}" destId="{3A2C8A59-BA1C-40E4-BF62-6F726AB2E06C}" srcOrd="1" destOrd="0" parTransId="{65B31A27-3614-4FE7-87BD-2D7983816929}" sibTransId="{7E32D493-E5AB-4234-B7F0-6B169125A1B3}"/>
    <dgm:cxn modelId="{B6F84BDA-4A40-46BD-B894-9E000320BA9D}" type="presOf" srcId="{ED871CAA-3910-44E3-9D5A-2FF9ACC995F9}" destId="{422B700A-77DC-4B10-AE35-A76CB7A53205}" srcOrd="0" destOrd="0" presId="urn:microsoft.com/office/officeart/2018/5/layout/CenteredIconLabelDescriptionList"/>
    <dgm:cxn modelId="{FDE612DF-5650-4EE3-BF5E-C00AF6433C0F}" type="presOf" srcId="{9393036D-48D5-4138-BD81-979BC5912BBD}" destId="{9BD75868-4F83-40B9-A332-AE4F0932C825}" srcOrd="0" destOrd="0" presId="urn:microsoft.com/office/officeart/2018/5/layout/CenteredIconLabelDescriptionList"/>
    <dgm:cxn modelId="{3807DAE3-C832-4FC0-ACB8-0FF8A657563F}" srcId="{3A2C8A59-BA1C-40E4-BF62-6F726AB2E06C}" destId="{0E694466-289C-461F-9178-8EDF3DFC577C}" srcOrd="0" destOrd="0" parTransId="{D3682634-AC7D-469F-B52F-F3EA1A234EAC}" sibTransId="{2B6F6B20-11A8-4B54-B0B5-F0BFA8ECA1F7}"/>
    <dgm:cxn modelId="{30AE78EF-2679-4AC1-BBBF-9DAF8FF9C481}" srcId="{662585B2-ABA8-4D10-8473-A3C626B3E574}" destId="{ED871CAA-3910-44E3-9D5A-2FF9ACC995F9}" srcOrd="0" destOrd="0" parTransId="{45858226-4918-4398-95BE-D29B42AAD3BE}" sibTransId="{BE0E8D93-6440-4C2A-9445-8619759C77FF}"/>
    <dgm:cxn modelId="{4DB56875-8829-48B1-9BF5-C6C98CB87763}" type="presParOf" srcId="{9BD75868-4F83-40B9-A332-AE4F0932C825}" destId="{C602F0ED-6140-4F0A-9D20-840922319B0A}" srcOrd="0" destOrd="0" presId="urn:microsoft.com/office/officeart/2018/5/layout/CenteredIconLabelDescriptionList"/>
    <dgm:cxn modelId="{7F124352-1C39-415E-BE6F-017E0708E270}" type="presParOf" srcId="{C602F0ED-6140-4F0A-9D20-840922319B0A}" destId="{55AB9D43-4981-48D2-A872-99F428FE9705}" srcOrd="0" destOrd="0" presId="urn:microsoft.com/office/officeart/2018/5/layout/CenteredIconLabelDescriptionList"/>
    <dgm:cxn modelId="{90606B27-317D-459C-8AA0-F478D1A572E0}" type="presParOf" srcId="{C602F0ED-6140-4F0A-9D20-840922319B0A}" destId="{054B9292-F942-4C2B-81D5-91E23723DFF6}" srcOrd="1" destOrd="0" presId="urn:microsoft.com/office/officeart/2018/5/layout/CenteredIconLabelDescriptionList"/>
    <dgm:cxn modelId="{BA057E82-524D-4FFD-A70B-828C389D9F5B}" type="presParOf" srcId="{C602F0ED-6140-4F0A-9D20-840922319B0A}" destId="{BD6254AB-FFD5-43A3-9621-0F1A67A2E92E}" srcOrd="2" destOrd="0" presId="urn:microsoft.com/office/officeart/2018/5/layout/CenteredIconLabelDescriptionList"/>
    <dgm:cxn modelId="{A5B62ED1-4C25-43C4-AABA-6D3C14201948}" type="presParOf" srcId="{C602F0ED-6140-4F0A-9D20-840922319B0A}" destId="{F3F2DF58-C495-4171-9255-B717547EC3DE}" srcOrd="3" destOrd="0" presId="urn:microsoft.com/office/officeart/2018/5/layout/CenteredIconLabelDescriptionList"/>
    <dgm:cxn modelId="{219B2C23-0D96-4D03-88AE-90D769FFC7DE}" type="presParOf" srcId="{C602F0ED-6140-4F0A-9D20-840922319B0A}" destId="{E3970E8E-7377-403F-A3A9-B31F4CDB9886}" srcOrd="4" destOrd="0" presId="urn:microsoft.com/office/officeart/2018/5/layout/CenteredIconLabelDescriptionList"/>
    <dgm:cxn modelId="{7FDE8A71-B639-40DA-AB9E-00F4AA427595}" type="presParOf" srcId="{9BD75868-4F83-40B9-A332-AE4F0932C825}" destId="{B6898127-02ED-4243-9395-233590184EAF}" srcOrd="1" destOrd="0" presId="urn:microsoft.com/office/officeart/2018/5/layout/CenteredIconLabelDescriptionList"/>
    <dgm:cxn modelId="{624BE218-CDEB-4427-8C19-D82B8776CFF9}" type="presParOf" srcId="{9BD75868-4F83-40B9-A332-AE4F0932C825}" destId="{C2C8823A-22B0-46B4-8012-2BACF86E5A0C}" srcOrd="2" destOrd="0" presId="urn:microsoft.com/office/officeart/2018/5/layout/CenteredIconLabelDescriptionList"/>
    <dgm:cxn modelId="{25C44D29-E20A-4092-B163-750E0F36C1E9}" type="presParOf" srcId="{C2C8823A-22B0-46B4-8012-2BACF86E5A0C}" destId="{8929C958-A445-4A36-91CD-1B09C80FEAC6}" srcOrd="0" destOrd="0" presId="urn:microsoft.com/office/officeart/2018/5/layout/CenteredIconLabelDescriptionList"/>
    <dgm:cxn modelId="{E506C9B0-DAEA-43C9-9800-676F7710097E}" type="presParOf" srcId="{C2C8823A-22B0-46B4-8012-2BACF86E5A0C}" destId="{71B8EF27-E23B-4CE6-8171-CDC791491376}" srcOrd="1" destOrd="0" presId="urn:microsoft.com/office/officeart/2018/5/layout/CenteredIconLabelDescriptionList"/>
    <dgm:cxn modelId="{DE5D850C-79C9-4461-9282-C3AA7805B8A1}" type="presParOf" srcId="{C2C8823A-22B0-46B4-8012-2BACF86E5A0C}" destId="{0EEA57E4-074F-4CCB-8A92-B73442F294E7}" srcOrd="2" destOrd="0" presId="urn:microsoft.com/office/officeart/2018/5/layout/CenteredIconLabelDescriptionList"/>
    <dgm:cxn modelId="{EB80AA1F-DF3F-49E0-93F5-0FC729A6E749}" type="presParOf" srcId="{C2C8823A-22B0-46B4-8012-2BACF86E5A0C}" destId="{2DD2A331-A2F6-485A-B621-8B0616994022}" srcOrd="3" destOrd="0" presId="urn:microsoft.com/office/officeart/2018/5/layout/CenteredIconLabelDescriptionList"/>
    <dgm:cxn modelId="{6D04CA43-39CD-4520-80DD-8476873515D6}" type="presParOf" srcId="{C2C8823A-22B0-46B4-8012-2BACF86E5A0C}" destId="{B9230D60-904C-4873-A857-5062038E4861}" srcOrd="4" destOrd="0" presId="urn:microsoft.com/office/officeart/2018/5/layout/CenteredIconLabelDescriptionList"/>
    <dgm:cxn modelId="{DFBEDFE8-6304-4E95-96CF-7247CCAEF29F}" type="presParOf" srcId="{9BD75868-4F83-40B9-A332-AE4F0932C825}" destId="{D9D23715-6482-4854-9A0B-058CFE91F8CF}" srcOrd="3" destOrd="0" presId="urn:microsoft.com/office/officeart/2018/5/layout/CenteredIconLabelDescriptionList"/>
    <dgm:cxn modelId="{668C7BC1-7EA0-4540-A99B-E166C2270292}" type="presParOf" srcId="{9BD75868-4F83-40B9-A332-AE4F0932C825}" destId="{0CF72AA1-01A3-49C0-8E60-122E504E89E9}" srcOrd="4" destOrd="0" presId="urn:microsoft.com/office/officeart/2018/5/layout/CenteredIconLabelDescriptionList"/>
    <dgm:cxn modelId="{C6D44EB2-73A2-4DAE-8796-ACC33164FF3C}" type="presParOf" srcId="{0CF72AA1-01A3-49C0-8E60-122E504E89E9}" destId="{5FF74DDE-4840-402E-AA30-874F4F3D0808}" srcOrd="0" destOrd="0" presId="urn:microsoft.com/office/officeart/2018/5/layout/CenteredIconLabelDescriptionList"/>
    <dgm:cxn modelId="{63ABF9CC-C63D-4D6B-A03D-FBD844BE7BED}" type="presParOf" srcId="{0CF72AA1-01A3-49C0-8E60-122E504E89E9}" destId="{5A6371FA-2710-4ACB-AF70-F6453D655B6A}" srcOrd="1" destOrd="0" presId="urn:microsoft.com/office/officeart/2018/5/layout/CenteredIconLabelDescriptionList"/>
    <dgm:cxn modelId="{49BB539A-9571-44E9-809A-83B82ADB7A2F}" type="presParOf" srcId="{0CF72AA1-01A3-49C0-8E60-122E504E89E9}" destId="{FCDBB30F-4E92-4B82-95AF-DA149AB3ABCE}" srcOrd="2" destOrd="0" presId="urn:microsoft.com/office/officeart/2018/5/layout/CenteredIconLabelDescriptionList"/>
    <dgm:cxn modelId="{034EEEE2-A164-439F-A20B-0E0306A10C94}" type="presParOf" srcId="{0CF72AA1-01A3-49C0-8E60-122E504E89E9}" destId="{1E09643C-7597-425E-A5FE-420D405A54FF}" srcOrd="3" destOrd="0" presId="urn:microsoft.com/office/officeart/2018/5/layout/CenteredIconLabelDescriptionList"/>
    <dgm:cxn modelId="{238B3239-68F0-4B4D-931C-3ED31029420C}" type="presParOf" srcId="{0CF72AA1-01A3-49C0-8E60-122E504E89E9}" destId="{422B700A-77DC-4B10-AE35-A76CB7A5320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D4C25-787C-4D96-A72C-00FD665998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2D584D-B3F8-4D52-B929-7D1E6DD03271}">
      <dgm:prSet/>
      <dgm:spPr/>
      <dgm:t>
        <a:bodyPr/>
        <a:lstStyle/>
        <a:p>
          <a:r>
            <a:rPr lang="en-US"/>
            <a:t>Greater awareness about access issues</a:t>
          </a:r>
        </a:p>
      </dgm:t>
    </dgm:pt>
    <dgm:pt modelId="{5ADC7821-5DB9-4158-AA82-210BE705FE73}" type="parTrans" cxnId="{10C95177-586B-49EC-AD08-1BDFFD435CDD}">
      <dgm:prSet/>
      <dgm:spPr/>
      <dgm:t>
        <a:bodyPr/>
        <a:lstStyle/>
        <a:p>
          <a:endParaRPr lang="en-US"/>
        </a:p>
      </dgm:t>
    </dgm:pt>
    <dgm:pt modelId="{9A23DC55-A1CF-4A86-AC8C-D387BFBD1005}" type="sibTrans" cxnId="{10C95177-586B-49EC-AD08-1BDFFD435CDD}">
      <dgm:prSet/>
      <dgm:spPr/>
      <dgm:t>
        <a:bodyPr/>
        <a:lstStyle/>
        <a:p>
          <a:endParaRPr lang="en-US"/>
        </a:p>
      </dgm:t>
    </dgm:pt>
    <dgm:pt modelId="{6F89A5DD-47E5-402D-B909-882052344EF3}">
      <dgm:prSet/>
      <dgm:spPr/>
      <dgm:t>
        <a:bodyPr/>
        <a:lstStyle/>
        <a:p>
          <a:r>
            <a:rPr lang="en-US"/>
            <a:t>Confidentiality and Privacy Concerns</a:t>
          </a:r>
        </a:p>
      </dgm:t>
    </dgm:pt>
    <dgm:pt modelId="{F43597DF-64FF-4881-963D-AA652BB5E237}" type="parTrans" cxnId="{958188E5-E381-4BAD-8501-5FA52E15F5E5}">
      <dgm:prSet/>
      <dgm:spPr/>
      <dgm:t>
        <a:bodyPr/>
        <a:lstStyle/>
        <a:p>
          <a:endParaRPr lang="en-US"/>
        </a:p>
      </dgm:t>
    </dgm:pt>
    <dgm:pt modelId="{6FB1A181-4984-429F-9594-EF79ACBD1B02}" type="sibTrans" cxnId="{958188E5-E381-4BAD-8501-5FA52E15F5E5}">
      <dgm:prSet/>
      <dgm:spPr/>
      <dgm:t>
        <a:bodyPr/>
        <a:lstStyle/>
        <a:p>
          <a:endParaRPr lang="en-US"/>
        </a:p>
      </dgm:t>
    </dgm:pt>
    <dgm:pt modelId="{0842CB29-2AFB-43F9-8DFC-B8FB1692680E}">
      <dgm:prSet/>
      <dgm:spPr/>
      <dgm:t>
        <a:bodyPr/>
        <a:lstStyle/>
        <a:p>
          <a:r>
            <a:rPr lang="en-US"/>
            <a:t>Disinhibition effect</a:t>
          </a:r>
        </a:p>
      </dgm:t>
    </dgm:pt>
    <dgm:pt modelId="{C40E5905-0BE0-4D90-96FA-1F43F8938EFD}" type="parTrans" cxnId="{22BC60EF-7784-46F9-8BEF-78E6491B2B78}">
      <dgm:prSet/>
      <dgm:spPr/>
      <dgm:t>
        <a:bodyPr/>
        <a:lstStyle/>
        <a:p>
          <a:endParaRPr lang="en-US"/>
        </a:p>
      </dgm:t>
    </dgm:pt>
    <dgm:pt modelId="{6AB1FF77-57C5-42D8-AA45-A2A0BFD996CD}" type="sibTrans" cxnId="{22BC60EF-7784-46F9-8BEF-78E6491B2B78}">
      <dgm:prSet/>
      <dgm:spPr/>
      <dgm:t>
        <a:bodyPr/>
        <a:lstStyle/>
        <a:p>
          <a:endParaRPr lang="en-US"/>
        </a:p>
      </dgm:t>
    </dgm:pt>
    <dgm:pt modelId="{7E866C67-51E5-469C-9687-FE3E5A1EA084}">
      <dgm:prSet/>
      <dgm:spPr/>
      <dgm:t>
        <a:bodyPr/>
        <a:lstStyle/>
        <a:p>
          <a:r>
            <a:rPr lang="en-US"/>
            <a:t>Boundary challenges</a:t>
          </a:r>
        </a:p>
      </dgm:t>
    </dgm:pt>
    <dgm:pt modelId="{1BDF80A2-DB06-48A5-AE85-9B5773A3D909}" type="parTrans" cxnId="{00BB8A0D-B312-4E07-B2F6-BD445D722460}">
      <dgm:prSet/>
      <dgm:spPr/>
      <dgm:t>
        <a:bodyPr/>
        <a:lstStyle/>
        <a:p>
          <a:endParaRPr lang="en-US"/>
        </a:p>
      </dgm:t>
    </dgm:pt>
    <dgm:pt modelId="{F1B3070E-FC7A-43CE-A0CB-51D16AB92C7B}" type="sibTrans" cxnId="{00BB8A0D-B312-4E07-B2F6-BD445D722460}">
      <dgm:prSet/>
      <dgm:spPr/>
      <dgm:t>
        <a:bodyPr/>
        <a:lstStyle/>
        <a:p>
          <a:endParaRPr lang="en-US"/>
        </a:p>
      </dgm:t>
    </dgm:pt>
    <dgm:pt modelId="{BEC22F3B-D747-4356-A2CA-649F33A938F9}" type="pres">
      <dgm:prSet presAssocID="{969D4C25-787C-4D96-A72C-00FD6659983D}" presName="root" presStyleCnt="0">
        <dgm:presLayoutVars>
          <dgm:dir/>
          <dgm:resizeHandles val="exact"/>
        </dgm:presLayoutVars>
      </dgm:prSet>
      <dgm:spPr/>
    </dgm:pt>
    <dgm:pt modelId="{5E5C9A01-C560-4051-B52F-13BC01FD9B42}" type="pres">
      <dgm:prSet presAssocID="{F92D584D-B3F8-4D52-B929-7D1E6DD03271}" presName="compNode" presStyleCnt="0"/>
      <dgm:spPr/>
    </dgm:pt>
    <dgm:pt modelId="{A73A4BB7-4C29-467E-8780-BD1ECFFD94B0}" type="pres">
      <dgm:prSet presAssocID="{F92D584D-B3F8-4D52-B929-7D1E6DD03271}" presName="bgRect" presStyleLbl="bgShp" presStyleIdx="0" presStyleCnt="3"/>
      <dgm:spPr/>
    </dgm:pt>
    <dgm:pt modelId="{B9F1DE69-D07D-40B1-9245-786C5A678C75}" type="pres">
      <dgm:prSet presAssocID="{F92D584D-B3F8-4D52-B929-7D1E6DD032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boarding"/>
        </a:ext>
      </dgm:extLst>
    </dgm:pt>
    <dgm:pt modelId="{A6A34B84-6F9B-4082-B4A9-5470441206C6}" type="pres">
      <dgm:prSet presAssocID="{F92D584D-B3F8-4D52-B929-7D1E6DD03271}" presName="spaceRect" presStyleCnt="0"/>
      <dgm:spPr/>
    </dgm:pt>
    <dgm:pt modelId="{1B2BDB07-0643-41C6-901B-B1DD8CB29F29}" type="pres">
      <dgm:prSet presAssocID="{F92D584D-B3F8-4D52-B929-7D1E6DD03271}" presName="parTx" presStyleLbl="revTx" presStyleIdx="0" presStyleCnt="4">
        <dgm:presLayoutVars>
          <dgm:chMax val="0"/>
          <dgm:chPref val="0"/>
        </dgm:presLayoutVars>
      </dgm:prSet>
      <dgm:spPr/>
    </dgm:pt>
    <dgm:pt modelId="{C281F711-2BDC-4676-881A-745BC95800E4}" type="pres">
      <dgm:prSet presAssocID="{9A23DC55-A1CF-4A86-AC8C-D387BFBD1005}" presName="sibTrans" presStyleCnt="0"/>
      <dgm:spPr/>
    </dgm:pt>
    <dgm:pt modelId="{FA16E65F-7C5D-458B-98D7-FBC05CC102AD}" type="pres">
      <dgm:prSet presAssocID="{6F89A5DD-47E5-402D-B909-882052344EF3}" presName="compNode" presStyleCnt="0"/>
      <dgm:spPr/>
    </dgm:pt>
    <dgm:pt modelId="{5500133A-0F58-4374-A488-83F6D9BAB608}" type="pres">
      <dgm:prSet presAssocID="{6F89A5DD-47E5-402D-B909-882052344EF3}" presName="bgRect" presStyleLbl="bgShp" presStyleIdx="1" presStyleCnt="3"/>
      <dgm:spPr/>
    </dgm:pt>
    <dgm:pt modelId="{724BD9C4-2039-4330-B4E3-D5D218ABE86D}" type="pres">
      <dgm:prSet presAssocID="{6F89A5DD-47E5-402D-B909-882052344E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72979945-7807-470A-AD8C-14A7596030CA}" type="pres">
      <dgm:prSet presAssocID="{6F89A5DD-47E5-402D-B909-882052344EF3}" presName="spaceRect" presStyleCnt="0"/>
      <dgm:spPr/>
    </dgm:pt>
    <dgm:pt modelId="{60DF7945-EC89-48E1-9F5C-F03395419B37}" type="pres">
      <dgm:prSet presAssocID="{6F89A5DD-47E5-402D-B909-882052344EF3}" presName="parTx" presStyleLbl="revTx" presStyleIdx="1" presStyleCnt="4">
        <dgm:presLayoutVars>
          <dgm:chMax val="0"/>
          <dgm:chPref val="0"/>
        </dgm:presLayoutVars>
      </dgm:prSet>
      <dgm:spPr/>
    </dgm:pt>
    <dgm:pt modelId="{C1136D92-3D8F-4E5F-9AE1-6A8100E986C6}" type="pres">
      <dgm:prSet presAssocID="{6F89A5DD-47E5-402D-B909-882052344EF3}" presName="desTx" presStyleLbl="revTx" presStyleIdx="2" presStyleCnt="4">
        <dgm:presLayoutVars/>
      </dgm:prSet>
      <dgm:spPr/>
    </dgm:pt>
    <dgm:pt modelId="{ACD4E687-4186-480C-A42C-4B21F9CE7264}" type="pres">
      <dgm:prSet presAssocID="{6FB1A181-4984-429F-9594-EF79ACBD1B02}" presName="sibTrans" presStyleCnt="0"/>
      <dgm:spPr/>
    </dgm:pt>
    <dgm:pt modelId="{1F39B4D4-186C-418D-B4F4-8F8A3C80F25E}" type="pres">
      <dgm:prSet presAssocID="{7E866C67-51E5-469C-9687-FE3E5A1EA084}" presName="compNode" presStyleCnt="0"/>
      <dgm:spPr/>
    </dgm:pt>
    <dgm:pt modelId="{0690D480-09A0-4F2F-9DE4-E8409BD0F3DD}" type="pres">
      <dgm:prSet presAssocID="{7E866C67-51E5-469C-9687-FE3E5A1EA084}" presName="bgRect" presStyleLbl="bgShp" presStyleIdx="2" presStyleCnt="3"/>
      <dgm:spPr/>
    </dgm:pt>
    <dgm:pt modelId="{E853A3B7-3C6C-4BC6-88CD-FCC6E31509B7}" type="pres">
      <dgm:prSet presAssocID="{7E866C67-51E5-469C-9687-FE3E5A1EA0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pes"/>
        </a:ext>
      </dgm:extLst>
    </dgm:pt>
    <dgm:pt modelId="{2A2476EB-A728-4FCB-9D07-03884772F444}" type="pres">
      <dgm:prSet presAssocID="{7E866C67-51E5-469C-9687-FE3E5A1EA084}" presName="spaceRect" presStyleCnt="0"/>
      <dgm:spPr/>
    </dgm:pt>
    <dgm:pt modelId="{6565ADC1-B6B6-478E-8312-CFD383128B83}" type="pres">
      <dgm:prSet presAssocID="{7E866C67-51E5-469C-9687-FE3E5A1EA084}" presName="parTx" presStyleLbl="revTx" presStyleIdx="3" presStyleCnt="4">
        <dgm:presLayoutVars>
          <dgm:chMax val="0"/>
          <dgm:chPref val="0"/>
        </dgm:presLayoutVars>
      </dgm:prSet>
      <dgm:spPr/>
    </dgm:pt>
  </dgm:ptLst>
  <dgm:cxnLst>
    <dgm:cxn modelId="{00BB8A0D-B312-4E07-B2F6-BD445D722460}" srcId="{969D4C25-787C-4D96-A72C-00FD6659983D}" destId="{7E866C67-51E5-469C-9687-FE3E5A1EA084}" srcOrd="2" destOrd="0" parTransId="{1BDF80A2-DB06-48A5-AE85-9B5773A3D909}" sibTransId="{F1B3070E-FC7A-43CE-A0CB-51D16AB92C7B}"/>
    <dgm:cxn modelId="{BD41D130-34DD-45EE-9F26-2E6B537A925E}" type="presOf" srcId="{969D4C25-787C-4D96-A72C-00FD6659983D}" destId="{BEC22F3B-D747-4356-A2CA-649F33A938F9}" srcOrd="0" destOrd="0" presId="urn:microsoft.com/office/officeart/2018/2/layout/IconVerticalSolidList"/>
    <dgm:cxn modelId="{A89B2D5D-C9AB-4A95-83D5-D2710198FDD5}" type="presOf" srcId="{0842CB29-2AFB-43F9-8DFC-B8FB1692680E}" destId="{C1136D92-3D8F-4E5F-9AE1-6A8100E986C6}" srcOrd="0" destOrd="0" presId="urn:microsoft.com/office/officeart/2018/2/layout/IconVerticalSolidList"/>
    <dgm:cxn modelId="{7DF7AD75-A6F0-432D-BA28-6B37598706C9}" type="presOf" srcId="{6F89A5DD-47E5-402D-B909-882052344EF3}" destId="{60DF7945-EC89-48E1-9F5C-F03395419B37}" srcOrd="0" destOrd="0" presId="urn:microsoft.com/office/officeart/2018/2/layout/IconVerticalSolidList"/>
    <dgm:cxn modelId="{10C95177-586B-49EC-AD08-1BDFFD435CDD}" srcId="{969D4C25-787C-4D96-A72C-00FD6659983D}" destId="{F92D584D-B3F8-4D52-B929-7D1E6DD03271}" srcOrd="0" destOrd="0" parTransId="{5ADC7821-5DB9-4158-AA82-210BE705FE73}" sibTransId="{9A23DC55-A1CF-4A86-AC8C-D387BFBD1005}"/>
    <dgm:cxn modelId="{D08B957B-1FFC-480B-AD48-B7E4124B185A}" type="presOf" srcId="{F92D584D-B3F8-4D52-B929-7D1E6DD03271}" destId="{1B2BDB07-0643-41C6-901B-B1DD8CB29F29}" srcOrd="0" destOrd="0" presId="urn:microsoft.com/office/officeart/2018/2/layout/IconVerticalSolidList"/>
    <dgm:cxn modelId="{FC6A72D0-B60D-473F-B087-4DDA59F6AD0A}" type="presOf" srcId="{7E866C67-51E5-469C-9687-FE3E5A1EA084}" destId="{6565ADC1-B6B6-478E-8312-CFD383128B83}" srcOrd="0" destOrd="0" presId="urn:microsoft.com/office/officeart/2018/2/layout/IconVerticalSolidList"/>
    <dgm:cxn modelId="{958188E5-E381-4BAD-8501-5FA52E15F5E5}" srcId="{969D4C25-787C-4D96-A72C-00FD6659983D}" destId="{6F89A5DD-47E5-402D-B909-882052344EF3}" srcOrd="1" destOrd="0" parTransId="{F43597DF-64FF-4881-963D-AA652BB5E237}" sibTransId="{6FB1A181-4984-429F-9594-EF79ACBD1B02}"/>
    <dgm:cxn modelId="{22BC60EF-7784-46F9-8BEF-78E6491B2B78}" srcId="{6F89A5DD-47E5-402D-B909-882052344EF3}" destId="{0842CB29-2AFB-43F9-8DFC-B8FB1692680E}" srcOrd="0" destOrd="0" parTransId="{C40E5905-0BE0-4D90-96FA-1F43F8938EFD}" sibTransId="{6AB1FF77-57C5-42D8-AA45-A2A0BFD996CD}"/>
    <dgm:cxn modelId="{AD226861-4F18-45B6-9B2A-63311B675CB2}" type="presParOf" srcId="{BEC22F3B-D747-4356-A2CA-649F33A938F9}" destId="{5E5C9A01-C560-4051-B52F-13BC01FD9B42}" srcOrd="0" destOrd="0" presId="urn:microsoft.com/office/officeart/2018/2/layout/IconVerticalSolidList"/>
    <dgm:cxn modelId="{A2357326-CE91-45B8-810A-F28BBAAB33AF}" type="presParOf" srcId="{5E5C9A01-C560-4051-B52F-13BC01FD9B42}" destId="{A73A4BB7-4C29-467E-8780-BD1ECFFD94B0}" srcOrd="0" destOrd="0" presId="urn:microsoft.com/office/officeart/2018/2/layout/IconVerticalSolidList"/>
    <dgm:cxn modelId="{458A157B-7B02-49A9-9F07-663C62EEC6DA}" type="presParOf" srcId="{5E5C9A01-C560-4051-B52F-13BC01FD9B42}" destId="{B9F1DE69-D07D-40B1-9245-786C5A678C75}" srcOrd="1" destOrd="0" presId="urn:microsoft.com/office/officeart/2018/2/layout/IconVerticalSolidList"/>
    <dgm:cxn modelId="{EDD71EB7-821A-46F2-9171-1D1D84A4B090}" type="presParOf" srcId="{5E5C9A01-C560-4051-B52F-13BC01FD9B42}" destId="{A6A34B84-6F9B-4082-B4A9-5470441206C6}" srcOrd="2" destOrd="0" presId="urn:microsoft.com/office/officeart/2018/2/layout/IconVerticalSolidList"/>
    <dgm:cxn modelId="{DAA891A1-BF8E-4EAA-A26A-E82A1C49363B}" type="presParOf" srcId="{5E5C9A01-C560-4051-B52F-13BC01FD9B42}" destId="{1B2BDB07-0643-41C6-901B-B1DD8CB29F29}" srcOrd="3" destOrd="0" presId="urn:microsoft.com/office/officeart/2018/2/layout/IconVerticalSolidList"/>
    <dgm:cxn modelId="{0528BE77-5959-454F-B63B-BEC5993C47AF}" type="presParOf" srcId="{BEC22F3B-D747-4356-A2CA-649F33A938F9}" destId="{C281F711-2BDC-4676-881A-745BC95800E4}" srcOrd="1" destOrd="0" presId="urn:microsoft.com/office/officeart/2018/2/layout/IconVerticalSolidList"/>
    <dgm:cxn modelId="{489A7956-39CC-4E0E-B660-8397CFD1ADE8}" type="presParOf" srcId="{BEC22F3B-D747-4356-A2CA-649F33A938F9}" destId="{FA16E65F-7C5D-458B-98D7-FBC05CC102AD}" srcOrd="2" destOrd="0" presId="urn:microsoft.com/office/officeart/2018/2/layout/IconVerticalSolidList"/>
    <dgm:cxn modelId="{CDCBF824-E0E4-4FA6-9361-BB7EE7BB3B09}" type="presParOf" srcId="{FA16E65F-7C5D-458B-98D7-FBC05CC102AD}" destId="{5500133A-0F58-4374-A488-83F6D9BAB608}" srcOrd="0" destOrd="0" presId="urn:microsoft.com/office/officeart/2018/2/layout/IconVerticalSolidList"/>
    <dgm:cxn modelId="{31035692-2553-4714-93C9-0FFB712FA854}" type="presParOf" srcId="{FA16E65F-7C5D-458B-98D7-FBC05CC102AD}" destId="{724BD9C4-2039-4330-B4E3-D5D218ABE86D}" srcOrd="1" destOrd="0" presId="urn:microsoft.com/office/officeart/2018/2/layout/IconVerticalSolidList"/>
    <dgm:cxn modelId="{100E94A2-63DF-4037-8D50-E053FADD9C8D}" type="presParOf" srcId="{FA16E65F-7C5D-458B-98D7-FBC05CC102AD}" destId="{72979945-7807-470A-AD8C-14A7596030CA}" srcOrd="2" destOrd="0" presId="urn:microsoft.com/office/officeart/2018/2/layout/IconVerticalSolidList"/>
    <dgm:cxn modelId="{558B04FB-FCFB-4203-81BF-2F4A1A01A00B}" type="presParOf" srcId="{FA16E65F-7C5D-458B-98D7-FBC05CC102AD}" destId="{60DF7945-EC89-48E1-9F5C-F03395419B37}" srcOrd="3" destOrd="0" presId="urn:microsoft.com/office/officeart/2018/2/layout/IconVerticalSolidList"/>
    <dgm:cxn modelId="{10B6915E-8040-42F5-B72B-1354D237A78B}" type="presParOf" srcId="{FA16E65F-7C5D-458B-98D7-FBC05CC102AD}" destId="{C1136D92-3D8F-4E5F-9AE1-6A8100E986C6}" srcOrd="4" destOrd="0" presId="urn:microsoft.com/office/officeart/2018/2/layout/IconVerticalSolidList"/>
    <dgm:cxn modelId="{CB58DF75-6027-4307-A453-46324D4ABC6E}" type="presParOf" srcId="{BEC22F3B-D747-4356-A2CA-649F33A938F9}" destId="{ACD4E687-4186-480C-A42C-4B21F9CE7264}" srcOrd="3" destOrd="0" presId="urn:microsoft.com/office/officeart/2018/2/layout/IconVerticalSolidList"/>
    <dgm:cxn modelId="{6D23DB79-B279-42DD-86C7-4947B9E9D3BC}" type="presParOf" srcId="{BEC22F3B-D747-4356-A2CA-649F33A938F9}" destId="{1F39B4D4-186C-418D-B4F4-8F8A3C80F25E}" srcOrd="4" destOrd="0" presId="urn:microsoft.com/office/officeart/2018/2/layout/IconVerticalSolidList"/>
    <dgm:cxn modelId="{AFA8E00E-419A-4582-AB6E-4FF2AAE5B201}" type="presParOf" srcId="{1F39B4D4-186C-418D-B4F4-8F8A3C80F25E}" destId="{0690D480-09A0-4F2F-9DE4-E8409BD0F3DD}" srcOrd="0" destOrd="0" presId="urn:microsoft.com/office/officeart/2018/2/layout/IconVerticalSolidList"/>
    <dgm:cxn modelId="{69101599-599F-4A5A-9476-BFBAC6211DE3}" type="presParOf" srcId="{1F39B4D4-186C-418D-B4F4-8F8A3C80F25E}" destId="{E853A3B7-3C6C-4BC6-88CD-FCC6E31509B7}" srcOrd="1" destOrd="0" presId="urn:microsoft.com/office/officeart/2018/2/layout/IconVerticalSolidList"/>
    <dgm:cxn modelId="{E241AC71-E10F-44AE-BB36-A75FB65DB053}" type="presParOf" srcId="{1F39B4D4-186C-418D-B4F4-8F8A3C80F25E}" destId="{2A2476EB-A728-4FCB-9D07-03884772F444}" srcOrd="2" destOrd="0" presId="urn:microsoft.com/office/officeart/2018/2/layout/IconVerticalSolidList"/>
    <dgm:cxn modelId="{0DB7FC69-4C24-4DD5-9790-F89F9EEAE687}" type="presParOf" srcId="{1F39B4D4-186C-418D-B4F4-8F8A3C80F25E}" destId="{6565ADC1-B6B6-478E-8312-CFD383128B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8334B8-956A-4658-B967-2BE4465833A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67E9BC-D1C7-4B20-8BA9-5ED00462F397}">
      <dgm:prSet/>
      <dgm:spPr/>
      <dgm:t>
        <a:bodyPr/>
        <a:lstStyle/>
        <a:p>
          <a:pPr>
            <a:lnSpc>
              <a:spcPct val="100000"/>
            </a:lnSpc>
            <a:defRPr cap="all"/>
          </a:pPr>
          <a:r>
            <a:rPr lang="en-US"/>
            <a:t>Needs of clients</a:t>
          </a:r>
        </a:p>
      </dgm:t>
    </dgm:pt>
    <dgm:pt modelId="{D79C4DAC-8725-4982-82A0-CD4F4FAB42E2}" type="parTrans" cxnId="{6F0C483F-4060-4C7D-A657-1CA929E8F60B}">
      <dgm:prSet/>
      <dgm:spPr/>
      <dgm:t>
        <a:bodyPr/>
        <a:lstStyle/>
        <a:p>
          <a:endParaRPr lang="en-US"/>
        </a:p>
      </dgm:t>
    </dgm:pt>
    <dgm:pt modelId="{4EFCF585-2844-42D2-86DD-698904DE01D3}" type="sibTrans" cxnId="{6F0C483F-4060-4C7D-A657-1CA929E8F60B}">
      <dgm:prSet/>
      <dgm:spPr/>
      <dgm:t>
        <a:bodyPr/>
        <a:lstStyle/>
        <a:p>
          <a:endParaRPr lang="en-US"/>
        </a:p>
      </dgm:t>
    </dgm:pt>
    <dgm:pt modelId="{00B329A9-DEFA-4D7B-AEBF-27A511DB5A07}">
      <dgm:prSet/>
      <dgm:spPr/>
      <dgm:t>
        <a:bodyPr/>
        <a:lstStyle/>
        <a:p>
          <a:pPr>
            <a:lnSpc>
              <a:spcPct val="100000"/>
            </a:lnSpc>
            <a:defRPr cap="all"/>
          </a:pPr>
          <a:r>
            <a:rPr lang="en-US"/>
            <a:t>Confidentiality</a:t>
          </a:r>
        </a:p>
      </dgm:t>
    </dgm:pt>
    <dgm:pt modelId="{76BF2BA9-4990-45FC-BCBB-8B4C465DDB67}" type="parTrans" cxnId="{D809202E-32BF-43E7-8374-6237F8B72DAD}">
      <dgm:prSet/>
      <dgm:spPr/>
      <dgm:t>
        <a:bodyPr/>
        <a:lstStyle/>
        <a:p>
          <a:endParaRPr lang="en-US"/>
        </a:p>
      </dgm:t>
    </dgm:pt>
    <dgm:pt modelId="{05007676-166D-47B8-A323-1660080C00C6}" type="sibTrans" cxnId="{D809202E-32BF-43E7-8374-6237F8B72DAD}">
      <dgm:prSet/>
      <dgm:spPr/>
      <dgm:t>
        <a:bodyPr/>
        <a:lstStyle/>
        <a:p>
          <a:endParaRPr lang="en-US"/>
        </a:p>
      </dgm:t>
    </dgm:pt>
    <dgm:pt modelId="{E89F712F-56B2-48B9-B292-8AD196816E73}">
      <dgm:prSet/>
      <dgm:spPr/>
      <dgm:t>
        <a:bodyPr/>
        <a:lstStyle/>
        <a:p>
          <a:pPr>
            <a:lnSpc>
              <a:spcPct val="100000"/>
            </a:lnSpc>
            <a:defRPr cap="all"/>
          </a:pPr>
          <a:r>
            <a:rPr lang="en-US"/>
            <a:t>Boundaries</a:t>
          </a:r>
        </a:p>
      </dgm:t>
    </dgm:pt>
    <dgm:pt modelId="{9EC00FB3-401A-4A57-ABA8-E490C1B85AD4}" type="parTrans" cxnId="{7CC9C661-4A5A-4A5C-BDBB-5997163C3848}">
      <dgm:prSet/>
      <dgm:spPr/>
      <dgm:t>
        <a:bodyPr/>
        <a:lstStyle/>
        <a:p>
          <a:endParaRPr lang="en-US"/>
        </a:p>
      </dgm:t>
    </dgm:pt>
    <dgm:pt modelId="{0FE3E611-AEF0-44FB-91EE-A7D66CB713C0}" type="sibTrans" cxnId="{7CC9C661-4A5A-4A5C-BDBB-5997163C3848}">
      <dgm:prSet/>
      <dgm:spPr/>
      <dgm:t>
        <a:bodyPr/>
        <a:lstStyle/>
        <a:p>
          <a:endParaRPr lang="en-US"/>
        </a:p>
      </dgm:t>
    </dgm:pt>
    <dgm:pt modelId="{30134AAA-DD36-41BD-BFE4-0D9F2A2710D1}">
      <dgm:prSet/>
      <dgm:spPr/>
      <dgm:t>
        <a:bodyPr/>
        <a:lstStyle/>
        <a:p>
          <a:pPr>
            <a:lnSpc>
              <a:spcPct val="100000"/>
            </a:lnSpc>
            <a:defRPr cap="all"/>
          </a:pPr>
          <a:r>
            <a:rPr lang="en-US"/>
            <a:t>Safety</a:t>
          </a:r>
        </a:p>
      </dgm:t>
    </dgm:pt>
    <dgm:pt modelId="{202FCB5B-D40F-4546-9B55-2E9C71668268}" type="parTrans" cxnId="{2A93B054-671E-4C19-985F-508A3E433333}">
      <dgm:prSet/>
      <dgm:spPr/>
      <dgm:t>
        <a:bodyPr/>
        <a:lstStyle/>
        <a:p>
          <a:endParaRPr lang="en-US"/>
        </a:p>
      </dgm:t>
    </dgm:pt>
    <dgm:pt modelId="{904797F8-5C70-4BB6-A710-187B863A20BE}" type="sibTrans" cxnId="{2A93B054-671E-4C19-985F-508A3E433333}">
      <dgm:prSet/>
      <dgm:spPr/>
      <dgm:t>
        <a:bodyPr/>
        <a:lstStyle/>
        <a:p>
          <a:endParaRPr lang="en-US"/>
        </a:p>
      </dgm:t>
    </dgm:pt>
    <dgm:pt modelId="{E5C71967-BD27-43CE-AFFF-F8B9928F9779}" type="pres">
      <dgm:prSet presAssocID="{E88334B8-956A-4658-B967-2BE4465833A4}" presName="root" presStyleCnt="0">
        <dgm:presLayoutVars>
          <dgm:dir/>
          <dgm:resizeHandles val="exact"/>
        </dgm:presLayoutVars>
      </dgm:prSet>
      <dgm:spPr/>
    </dgm:pt>
    <dgm:pt modelId="{55002CE0-722D-4C73-AD69-C1E8E45790CF}" type="pres">
      <dgm:prSet presAssocID="{3067E9BC-D1C7-4B20-8BA9-5ED00462F397}" presName="compNode" presStyleCnt="0"/>
      <dgm:spPr/>
    </dgm:pt>
    <dgm:pt modelId="{A3C64C40-75C2-453D-8EDD-745B92FB653B}" type="pres">
      <dgm:prSet presAssocID="{3067E9BC-D1C7-4B20-8BA9-5ED00462F397}" presName="iconBgRect" presStyleLbl="bgShp" presStyleIdx="0" presStyleCnt="4"/>
      <dgm:spPr/>
    </dgm:pt>
    <dgm:pt modelId="{9C4A8A6B-07E5-437B-91C0-98F679CB04F6}" type="pres">
      <dgm:prSet presAssocID="{3067E9BC-D1C7-4B20-8BA9-5ED00462F3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9AEDBEA-9A4B-4C1E-905E-E9EF209F03EC}" type="pres">
      <dgm:prSet presAssocID="{3067E9BC-D1C7-4B20-8BA9-5ED00462F397}" presName="spaceRect" presStyleCnt="0"/>
      <dgm:spPr/>
    </dgm:pt>
    <dgm:pt modelId="{97FA3581-8D8A-4A25-B7D5-B7F4F972A514}" type="pres">
      <dgm:prSet presAssocID="{3067E9BC-D1C7-4B20-8BA9-5ED00462F397}" presName="textRect" presStyleLbl="revTx" presStyleIdx="0" presStyleCnt="4">
        <dgm:presLayoutVars>
          <dgm:chMax val="1"/>
          <dgm:chPref val="1"/>
        </dgm:presLayoutVars>
      </dgm:prSet>
      <dgm:spPr/>
    </dgm:pt>
    <dgm:pt modelId="{8A7C2106-E72C-46FE-83D2-2F3E5D430F82}" type="pres">
      <dgm:prSet presAssocID="{4EFCF585-2844-42D2-86DD-698904DE01D3}" presName="sibTrans" presStyleCnt="0"/>
      <dgm:spPr/>
    </dgm:pt>
    <dgm:pt modelId="{5B1D9BFE-D4DF-4154-BF3E-0E808FC191F3}" type="pres">
      <dgm:prSet presAssocID="{00B329A9-DEFA-4D7B-AEBF-27A511DB5A07}" presName="compNode" presStyleCnt="0"/>
      <dgm:spPr/>
    </dgm:pt>
    <dgm:pt modelId="{879DD75F-659E-4F97-A57F-459AB7DE9C8C}" type="pres">
      <dgm:prSet presAssocID="{00B329A9-DEFA-4D7B-AEBF-27A511DB5A07}" presName="iconBgRect" presStyleLbl="bgShp" presStyleIdx="1" presStyleCnt="4"/>
      <dgm:spPr/>
    </dgm:pt>
    <dgm:pt modelId="{49C20271-CFA7-47B7-9A24-4DCD7D732C4B}" type="pres">
      <dgm:prSet presAssocID="{00B329A9-DEFA-4D7B-AEBF-27A511DB5A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E3B55AD5-B20C-4443-BAB5-83A5F1209786}" type="pres">
      <dgm:prSet presAssocID="{00B329A9-DEFA-4D7B-AEBF-27A511DB5A07}" presName="spaceRect" presStyleCnt="0"/>
      <dgm:spPr/>
    </dgm:pt>
    <dgm:pt modelId="{32C6DC11-1BDE-4FC8-AA9B-6BDCDCFE1674}" type="pres">
      <dgm:prSet presAssocID="{00B329A9-DEFA-4D7B-AEBF-27A511DB5A07}" presName="textRect" presStyleLbl="revTx" presStyleIdx="1" presStyleCnt="4">
        <dgm:presLayoutVars>
          <dgm:chMax val="1"/>
          <dgm:chPref val="1"/>
        </dgm:presLayoutVars>
      </dgm:prSet>
      <dgm:spPr/>
    </dgm:pt>
    <dgm:pt modelId="{1DF16578-90B2-412B-873B-7AA9C500C08B}" type="pres">
      <dgm:prSet presAssocID="{05007676-166D-47B8-A323-1660080C00C6}" presName="sibTrans" presStyleCnt="0"/>
      <dgm:spPr/>
    </dgm:pt>
    <dgm:pt modelId="{06019587-0D6C-4A0C-97D1-E93A6BD5DBCC}" type="pres">
      <dgm:prSet presAssocID="{E89F712F-56B2-48B9-B292-8AD196816E73}" presName="compNode" presStyleCnt="0"/>
      <dgm:spPr/>
    </dgm:pt>
    <dgm:pt modelId="{6230966D-E7CC-42EC-987B-B52EC23EF74D}" type="pres">
      <dgm:prSet presAssocID="{E89F712F-56B2-48B9-B292-8AD196816E73}" presName="iconBgRect" presStyleLbl="bgShp" presStyleIdx="2" presStyleCnt="4"/>
      <dgm:spPr/>
    </dgm:pt>
    <dgm:pt modelId="{8AA01477-BAF9-4124-ACA4-BDA380E9E883}" type="pres">
      <dgm:prSet presAssocID="{E89F712F-56B2-48B9-B292-8AD196816E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5BE43A38-84F3-4602-84E9-5E68792615D8}" type="pres">
      <dgm:prSet presAssocID="{E89F712F-56B2-48B9-B292-8AD196816E73}" presName="spaceRect" presStyleCnt="0"/>
      <dgm:spPr/>
    </dgm:pt>
    <dgm:pt modelId="{C798B695-CE4B-4444-BFD6-FB2CF125463D}" type="pres">
      <dgm:prSet presAssocID="{E89F712F-56B2-48B9-B292-8AD196816E73}" presName="textRect" presStyleLbl="revTx" presStyleIdx="2" presStyleCnt="4">
        <dgm:presLayoutVars>
          <dgm:chMax val="1"/>
          <dgm:chPref val="1"/>
        </dgm:presLayoutVars>
      </dgm:prSet>
      <dgm:spPr/>
    </dgm:pt>
    <dgm:pt modelId="{662DC2AA-E9B0-4599-81AD-98EA1676C8DC}" type="pres">
      <dgm:prSet presAssocID="{0FE3E611-AEF0-44FB-91EE-A7D66CB713C0}" presName="sibTrans" presStyleCnt="0"/>
      <dgm:spPr/>
    </dgm:pt>
    <dgm:pt modelId="{81078677-C14E-4571-8E15-CFD312698D93}" type="pres">
      <dgm:prSet presAssocID="{30134AAA-DD36-41BD-BFE4-0D9F2A2710D1}" presName="compNode" presStyleCnt="0"/>
      <dgm:spPr/>
    </dgm:pt>
    <dgm:pt modelId="{4251733C-D632-45BE-B545-38AC3D78AD5A}" type="pres">
      <dgm:prSet presAssocID="{30134AAA-DD36-41BD-BFE4-0D9F2A2710D1}" presName="iconBgRect" presStyleLbl="bgShp" presStyleIdx="3" presStyleCnt="4"/>
      <dgm:spPr/>
    </dgm:pt>
    <dgm:pt modelId="{2836DABB-2C8D-49F1-8664-ACB08AB02BCF}" type="pres">
      <dgm:prSet presAssocID="{30134AAA-DD36-41BD-BFE4-0D9F2A2710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tecting Hand"/>
        </a:ext>
      </dgm:extLst>
    </dgm:pt>
    <dgm:pt modelId="{F26844EC-0EBC-46EA-98F9-34F3CC06967D}" type="pres">
      <dgm:prSet presAssocID="{30134AAA-DD36-41BD-BFE4-0D9F2A2710D1}" presName="spaceRect" presStyleCnt="0"/>
      <dgm:spPr/>
    </dgm:pt>
    <dgm:pt modelId="{8BE21C2E-B80D-46C7-A01D-307D0C5DABCA}" type="pres">
      <dgm:prSet presAssocID="{30134AAA-DD36-41BD-BFE4-0D9F2A2710D1}" presName="textRect" presStyleLbl="revTx" presStyleIdx="3" presStyleCnt="4">
        <dgm:presLayoutVars>
          <dgm:chMax val="1"/>
          <dgm:chPref val="1"/>
        </dgm:presLayoutVars>
      </dgm:prSet>
      <dgm:spPr/>
    </dgm:pt>
  </dgm:ptLst>
  <dgm:cxnLst>
    <dgm:cxn modelId="{D809202E-32BF-43E7-8374-6237F8B72DAD}" srcId="{E88334B8-956A-4658-B967-2BE4465833A4}" destId="{00B329A9-DEFA-4D7B-AEBF-27A511DB5A07}" srcOrd="1" destOrd="0" parTransId="{76BF2BA9-4990-45FC-BCBB-8B4C465DDB67}" sibTransId="{05007676-166D-47B8-A323-1660080C00C6}"/>
    <dgm:cxn modelId="{E0C9B137-703D-47A5-A56B-C06AF6095F5E}" type="presOf" srcId="{3067E9BC-D1C7-4B20-8BA9-5ED00462F397}" destId="{97FA3581-8D8A-4A25-B7D5-B7F4F972A514}" srcOrd="0" destOrd="0" presId="urn:microsoft.com/office/officeart/2018/5/layout/IconCircleLabelList"/>
    <dgm:cxn modelId="{6F0C483F-4060-4C7D-A657-1CA929E8F60B}" srcId="{E88334B8-956A-4658-B967-2BE4465833A4}" destId="{3067E9BC-D1C7-4B20-8BA9-5ED00462F397}" srcOrd="0" destOrd="0" parTransId="{D79C4DAC-8725-4982-82A0-CD4F4FAB42E2}" sibTransId="{4EFCF585-2844-42D2-86DD-698904DE01D3}"/>
    <dgm:cxn modelId="{7CC9C661-4A5A-4A5C-BDBB-5997163C3848}" srcId="{E88334B8-956A-4658-B967-2BE4465833A4}" destId="{E89F712F-56B2-48B9-B292-8AD196816E73}" srcOrd="2" destOrd="0" parTransId="{9EC00FB3-401A-4A57-ABA8-E490C1B85AD4}" sibTransId="{0FE3E611-AEF0-44FB-91EE-A7D66CB713C0}"/>
    <dgm:cxn modelId="{2A93B054-671E-4C19-985F-508A3E433333}" srcId="{E88334B8-956A-4658-B967-2BE4465833A4}" destId="{30134AAA-DD36-41BD-BFE4-0D9F2A2710D1}" srcOrd="3" destOrd="0" parTransId="{202FCB5B-D40F-4546-9B55-2E9C71668268}" sibTransId="{904797F8-5C70-4BB6-A710-187B863A20BE}"/>
    <dgm:cxn modelId="{6DCC0357-74DB-4CD2-8430-70363A8CC443}" type="presOf" srcId="{E88334B8-956A-4658-B967-2BE4465833A4}" destId="{E5C71967-BD27-43CE-AFFF-F8B9928F9779}" srcOrd="0" destOrd="0" presId="urn:microsoft.com/office/officeart/2018/5/layout/IconCircleLabelList"/>
    <dgm:cxn modelId="{C92070AA-5E25-4206-9FFF-F33064A0946B}" type="presOf" srcId="{E89F712F-56B2-48B9-B292-8AD196816E73}" destId="{C798B695-CE4B-4444-BFD6-FB2CF125463D}" srcOrd="0" destOrd="0" presId="urn:microsoft.com/office/officeart/2018/5/layout/IconCircleLabelList"/>
    <dgm:cxn modelId="{E76CE8C9-611E-47DD-9DF8-0DAD25DCCED9}" type="presOf" srcId="{00B329A9-DEFA-4D7B-AEBF-27A511DB5A07}" destId="{32C6DC11-1BDE-4FC8-AA9B-6BDCDCFE1674}" srcOrd="0" destOrd="0" presId="urn:microsoft.com/office/officeart/2018/5/layout/IconCircleLabelList"/>
    <dgm:cxn modelId="{AC49C5E0-CA36-4A9C-961D-916D3DCFEFF7}" type="presOf" srcId="{30134AAA-DD36-41BD-BFE4-0D9F2A2710D1}" destId="{8BE21C2E-B80D-46C7-A01D-307D0C5DABCA}" srcOrd="0" destOrd="0" presId="urn:microsoft.com/office/officeart/2018/5/layout/IconCircleLabelList"/>
    <dgm:cxn modelId="{764BC5A4-3D34-48E4-B4B4-D354D4FEEBBF}" type="presParOf" srcId="{E5C71967-BD27-43CE-AFFF-F8B9928F9779}" destId="{55002CE0-722D-4C73-AD69-C1E8E45790CF}" srcOrd="0" destOrd="0" presId="urn:microsoft.com/office/officeart/2018/5/layout/IconCircleLabelList"/>
    <dgm:cxn modelId="{A986881F-D596-45FB-9915-E33336667996}" type="presParOf" srcId="{55002CE0-722D-4C73-AD69-C1E8E45790CF}" destId="{A3C64C40-75C2-453D-8EDD-745B92FB653B}" srcOrd="0" destOrd="0" presId="urn:microsoft.com/office/officeart/2018/5/layout/IconCircleLabelList"/>
    <dgm:cxn modelId="{13C746BE-A297-4AE1-8326-1DF9AC891F69}" type="presParOf" srcId="{55002CE0-722D-4C73-AD69-C1E8E45790CF}" destId="{9C4A8A6B-07E5-437B-91C0-98F679CB04F6}" srcOrd="1" destOrd="0" presId="urn:microsoft.com/office/officeart/2018/5/layout/IconCircleLabelList"/>
    <dgm:cxn modelId="{DE83C95B-0827-42CF-9053-2CE982CD1DC3}" type="presParOf" srcId="{55002CE0-722D-4C73-AD69-C1E8E45790CF}" destId="{B9AEDBEA-9A4B-4C1E-905E-E9EF209F03EC}" srcOrd="2" destOrd="0" presId="urn:microsoft.com/office/officeart/2018/5/layout/IconCircleLabelList"/>
    <dgm:cxn modelId="{61AFE9CF-3FD1-4F0E-9029-B9799B42F0F2}" type="presParOf" srcId="{55002CE0-722D-4C73-AD69-C1E8E45790CF}" destId="{97FA3581-8D8A-4A25-B7D5-B7F4F972A514}" srcOrd="3" destOrd="0" presId="urn:microsoft.com/office/officeart/2018/5/layout/IconCircleLabelList"/>
    <dgm:cxn modelId="{EAEBB2D3-66C4-469A-B431-3C73C410DFFF}" type="presParOf" srcId="{E5C71967-BD27-43CE-AFFF-F8B9928F9779}" destId="{8A7C2106-E72C-46FE-83D2-2F3E5D430F82}" srcOrd="1" destOrd="0" presId="urn:microsoft.com/office/officeart/2018/5/layout/IconCircleLabelList"/>
    <dgm:cxn modelId="{E440A8C0-42D4-4658-91FA-315D33D10730}" type="presParOf" srcId="{E5C71967-BD27-43CE-AFFF-F8B9928F9779}" destId="{5B1D9BFE-D4DF-4154-BF3E-0E808FC191F3}" srcOrd="2" destOrd="0" presId="urn:microsoft.com/office/officeart/2018/5/layout/IconCircleLabelList"/>
    <dgm:cxn modelId="{AEF6B9D1-9E99-4356-A2EE-ED18D979DE2A}" type="presParOf" srcId="{5B1D9BFE-D4DF-4154-BF3E-0E808FC191F3}" destId="{879DD75F-659E-4F97-A57F-459AB7DE9C8C}" srcOrd="0" destOrd="0" presId="urn:microsoft.com/office/officeart/2018/5/layout/IconCircleLabelList"/>
    <dgm:cxn modelId="{8196BAF7-146D-46FF-967C-73B9DF3DAFF5}" type="presParOf" srcId="{5B1D9BFE-D4DF-4154-BF3E-0E808FC191F3}" destId="{49C20271-CFA7-47B7-9A24-4DCD7D732C4B}" srcOrd="1" destOrd="0" presId="urn:microsoft.com/office/officeart/2018/5/layout/IconCircleLabelList"/>
    <dgm:cxn modelId="{A6C59B6A-A927-46BE-82D5-6AF3BBD65AD9}" type="presParOf" srcId="{5B1D9BFE-D4DF-4154-BF3E-0E808FC191F3}" destId="{E3B55AD5-B20C-4443-BAB5-83A5F1209786}" srcOrd="2" destOrd="0" presId="urn:microsoft.com/office/officeart/2018/5/layout/IconCircleLabelList"/>
    <dgm:cxn modelId="{E829A8DB-49E6-4D16-80B0-0106F9710992}" type="presParOf" srcId="{5B1D9BFE-D4DF-4154-BF3E-0E808FC191F3}" destId="{32C6DC11-1BDE-4FC8-AA9B-6BDCDCFE1674}" srcOrd="3" destOrd="0" presId="urn:microsoft.com/office/officeart/2018/5/layout/IconCircleLabelList"/>
    <dgm:cxn modelId="{FE4BC0D7-579A-4047-81C9-94E5C68F905A}" type="presParOf" srcId="{E5C71967-BD27-43CE-AFFF-F8B9928F9779}" destId="{1DF16578-90B2-412B-873B-7AA9C500C08B}" srcOrd="3" destOrd="0" presId="urn:microsoft.com/office/officeart/2018/5/layout/IconCircleLabelList"/>
    <dgm:cxn modelId="{2B9B314E-861A-4AA0-A6CF-388143872706}" type="presParOf" srcId="{E5C71967-BD27-43CE-AFFF-F8B9928F9779}" destId="{06019587-0D6C-4A0C-97D1-E93A6BD5DBCC}" srcOrd="4" destOrd="0" presId="urn:microsoft.com/office/officeart/2018/5/layout/IconCircleLabelList"/>
    <dgm:cxn modelId="{5BF4845A-26A8-4210-BD18-B8F95679D228}" type="presParOf" srcId="{06019587-0D6C-4A0C-97D1-E93A6BD5DBCC}" destId="{6230966D-E7CC-42EC-987B-B52EC23EF74D}" srcOrd="0" destOrd="0" presId="urn:microsoft.com/office/officeart/2018/5/layout/IconCircleLabelList"/>
    <dgm:cxn modelId="{5B272590-6495-440C-8CF2-910B950D0C91}" type="presParOf" srcId="{06019587-0D6C-4A0C-97D1-E93A6BD5DBCC}" destId="{8AA01477-BAF9-4124-ACA4-BDA380E9E883}" srcOrd="1" destOrd="0" presId="urn:microsoft.com/office/officeart/2018/5/layout/IconCircleLabelList"/>
    <dgm:cxn modelId="{6F717444-2066-42F1-8930-F39243E0BFC4}" type="presParOf" srcId="{06019587-0D6C-4A0C-97D1-E93A6BD5DBCC}" destId="{5BE43A38-84F3-4602-84E9-5E68792615D8}" srcOrd="2" destOrd="0" presId="urn:microsoft.com/office/officeart/2018/5/layout/IconCircleLabelList"/>
    <dgm:cxn modelId="{8A7E92F8-37FF-4284-8A16-CF68AB0B808A}" type="presParOf" srcId="{06019587-0D6C-4A0C-97D1-E93A6BD5DBCC}" destId="{C798B695-CE4B-4444-BFD6-FB2CF125463D}" srcOrd="3" destOrd="0" presId="urn:microsoft.com/office/officeart/2018/5/layout/IconCircleLabelList"/>
    <dgm:cxn modelId="{9D1C55CD-F696-4E7A-A179-1EFC4CB5741B}" type="presParOf" srcId="{E5C71967-BD27-43CE-AFFF-F8B9928F9779}" destId="{662DC2AA-E9B0-4599-81AD-98EA1676C8DC}" srcOrd="5" destOrd="0" presId="urn:microsoft.com/office/officeart/2018/5/layout/IconCircleLabelList"/>
    <dgm:cxn modelId="{EB3E3BAF-FC15-4123-8F02-7B560158CA6B}" type="presParOf" srcId="{E5C71967-BD27-43CE-AFFF-F8B9928F9779}" destId="{81078677-C14E-4571-8E15-CFD312698D93}" srcOrd="6" destOrd="0" presId="urn:microsoft.com/office/officeart/2018/5/layout/IconCircleLabelList"/>
    <dgm:cxn modelId="{0AE5282F-6857-425C-8E87-36DB710C2724}" type="presParOf" srcId="{81078677-C14E-4571-8E15-CFD312698D93}" destId="{4251733C-D632-45BE-B545-38AC3D78AD5A}" srcOrd="0" destOrd="0" presId="urn:microsoft.com/office/officeart/2018/5/layout/IconCircleLabelList"/>
    <dgm:cxn modelId="{309070AE-513E-4494-A1AE-BCB8F0CD8A30}" type="presParOf" srcId="{81078677-C14E-4571-8E15-CFD312698D93}" destId="{2836DABB-2C8D-49F1-8664-ACB08AB02BCF}" srcOrd="1" destOrd="0" presId="urn:microsoft.com/office/officeart/2018/5/layout/IconCircleLabelList"/>
    <dgm:cxn modelId="{A25C44F7-4832-494A-BB17-144CE42B9F9F}" type="presParOf" srcId="{81078677-C14E-4571-8E15-CFD312698D93}" destId="{F26844EC-0EBC-46EA-98F9-34F3CC06967D}" srcOrd="2" destOrd="0" presId="urn:microsoft.com/office/officeart/2018/5/layout/IconCircleLabelList"/>
    <dgm:cxn modelId="{620A028E-3C1B-45FD-85B9-39FC039D57AB}" type="presParOf" srcId="{81078677-C14E-4571-8E15-CFD312698D93}" destId="{8BE21C2E-B80D-46C7-A01D-307D0C5DAB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036DE-9DB0-4806-A326-B5362B1EFED0}"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411A0321-1B91-49BC-B886-308E7712C5B9}">
      <dgm:prSet/>
      <dgm:spPr/>
      <dgm:t>
        <a:bodyPr/>
        <a:lstStyle/>
        <a:p>
          <a:r>
            <a:rPr lang="en-US"/>
            <a:t>Social workers who provide electronic SW services shall maintain clear professional boundaries</a:t>
          </a:r>
        </a:p>
      </dgm:t>
    </dgm:pt>
    <dgm:pt modelId="{4E530BEB-F2D3-436E-8957-26B06206E26F}" type="parTrans" cxnId="{30FA8D35-C8A7-48F9-9825-AEDA42E173D2}">
      <dgm:prSet/>
      <dgm:spPr/>
      <dgm:t>
        <a:bodyPr/>
        <a:lstStyle/>
        <a:p>
          <a:endParaRPr lang="en-US"/>
        </a:p>
      </dgm:t>
    </dgm:pt>
    <dgm:pt modelId="{C49CA154-3ADF-4901-9A1A-90581BB1DABB}" type="sibTrans" cxnId="{30FA8D35-C8A7-48F9-9825-AEDA42E173D2}">
      <dgm:prSet/>
      <dgm:spPr/>
      <dgm:t>
        <a:bodyPr/>
        <a:lstStyle/>
        <a:p>
          <a:endParaRPr lang="en-US"/>
        </a:p>
      </dgm:t>
    </dgm:pt>
    <dgm:pt modelId="{5FAAD930-2520-405E-889E-62ABB33EDFFC}">
      <dgm:prSet/>
      <dgm:spPr/>
      <dgm:t>
        <a:bodyPr/>
        <a:lstStyle/>
        <a:p>
          <a:r>
            <a:rPr lang="en-US"/>
            <a:t>Challenges between social workers right to freedom and best for the client; trust “professional judgement”</a:t>
          </a:r>
        </a:p>
      </dgm:t>
    </dgm:pt>
    <dgm:pt modelId="{56F7DF81-9F63-4000-9855-800FEEF4C0B2}" type="parTrans" cxnId="{07097605-8755-4120-ADF8-EFB4B489F197}">
      <dgm:prSet/>
      <dgm:spPr/>
      <dgm:t>
        <a:bodyPr/>
        <a:lstStyle/>
        <a:p>
          <a:endParaRPr lang="en-US"/>
        </a:p>
      </dgm:t>
    </dgm:pt>
    <dgm:pt modelId="{EA797FC3-DBB3-4632-95B3-EAE84965F34B}" type="sibTrans" cxnId="{07097605-8755-4120-ADF8-EFB4B489F197}">
      <dgm:prSet/>
      <dgm:spPr/>
      <dgm:t>
        <a:bodyPr/>
        <a:lstStyle/>
        <a:p>
          <a:endParaRPr lang="en-US"/>
        </a:p>
      </dgm:t>
    </dgm:pt>
    <dgm:pt modelId="{275B9F33-88CD-4F30-B3AF-AC8305EE9DD0}">
      <dgm:prSet/>
      <dgm:spPr/>
      <dgm:t>
        <a:bodyPr/>
        <a:lstStyle/>
        <a:p>
          <a:r>
            <a:rPr lang="en-US"/>
            <a:t>Be aware that clients may discover personal information about you based on personal affiliations and use of social media 1.06(h)</a:t>
          </a:r>
        </a:p>
      </dgm:t>
    </dgm:pt>
    <dgm:pt modelId="{1A8FB32E-3250-4EC3-AC54-7CB818DA0EA5}" type="parTrans" cxnId="{0C21F4EB-FC92-40C4-A7AC-79F3EB2AE0CE}">
      <dgm:prSet/>
      <dgm:spPr/>
      <dgm:t>
        <a:bodyPr/>
        <a:lstStyle/>
        <a:p>
          <a:endParaRPr lang="en-US"/>
        </a:p>
      </dgm:t>
    </dgm:pt>
    <dgm:pt modelId="{9FFA68A4-10DA-4622-8C35-DC8FB5159605}" type="sibTrans" cxnId="{0C21F4EB-FC92-40C4-A7AC-79F3EB2AE0CE}">
      <dgm:prSet/>
      <dgm:spPr/>
      <dgm:t>
        <a:bodyPr/>
        <a:lstStyle/>
        <a:p>
          <a:endParaRPr lang="en-US"/>
        </a:p>
      </dgm:t>
    </dgm:pt>
    <dgm:pt modelId="{B24F812A-98B5-4EA2-81CB-3814068E544F}">
      <dgm:prSet/>
      <dgm:spPr/>
      <dgm:t>
        <a:bodyPr/>
        <a:lstStyle/>
        <a:p>
          <a:r>
            <a:rPr lang="en-US"/>
            <a:t>Create social media policies!</a:t>
          </a:r>
        </a:p>
      </dgm:t>
    </dgm:pt>
    <dgm:pt modelId="{09E40174-220E-4BD6-BBE8-4F644ABC6B73}" type="parTrans" cxnId="{D2DD463D-3DE9-42E1-8914-D9D1A7BB89A5}">
      <dgm:prSet/>
      <dgm:spPr/>
      <dgm:t>
        <a:bodyPr/>
        <a:lstStyle/>
        <a:p>
          <a:endParaRPr lang="en-US"/>
        </a:p>
      </dgm:t>
    </dgm:pt>
    <dgm:pt modelId="{7758283B-2C51-48F7-A3E7-2F5095918F63}" type="sibTrans" cxnId="{D2DD463D-3DE9-42E1-8914-D9D1A7BB89A5}">
      <dgm:prSet/>
      <dgm:spPr/>
      <dgm:t>
        <a:bodyPr/>
        <a:lstStyle/>
        <a:p>
          <a:endParaRPr lang="en-US"/>
        </a:p>
      </dgm:t>
    </dgm:pt>
    <dgm:pt modelId="{17B8761A-417E-4904-B7B7-0B296E06EBDF}" type="pres">
      <dgm:prSet presAssocID="{6BA036DE-9DB0-4806-A326-B5362B1EFED0}" presName="vert0" presStyleCnt="0">
        <dgm:presLayoutVars>
          <dgm:dir/>
          <dgm:animOne val="branch"/>
          <dgm:animLvl val="lvl"/>
        </dgm:presLayoutVars>
      </dgm:prSet>
      <dgm:spPr/>
    </dgm:pt>
    <dgm:pt modelId="{3035C120-64DA-45E4-9E19-2B6AAE836D8C}" type="pres">
      <dgm:prSet presAssocID="{411A0321-1B91-49BC-B886-308E7712C5B9}" presName="thickLine" presStyleLbl="alignNode1" presStyleIdx="0" presStyleCnt="4"/>
      <dgm:spPr/>
    </dgm:pt>
    <dgm:pt modelId="{1B53E011-DA33-4B59-B44E-DE5AB98E9AAE}" type="pres">
      <dgm:prSet presAssocID="{411A0321-1B91-49BC-B886-308E7712C5B9}" presName="horz1" presStyleCnt="0"/>
      <dgm:spPr/>
    </dgm:pt>
    <dgm:pt modelId="{FE0A9470-A2D1-4AA2-8E66-3128BE6B40FA}" type="pres">
      <dgm:prSet presAssocID="{411A0321-1B91-49BC-B886-308E7712C5B9}" presName="tx1" presStyleLbl="revTx" presStyleIdx="0" presStyleCnt="4"/>
      <dgm:spPr/>
    </dgm:pt>
    <dgm:pt modelId="{05D12800-27E5-48FF-A6C0-B1241157B790}" type="pres">
      <dgm:prSet presAssocID="{411A0321-1B91-49BC-B886-308E7712C5B9}" presName="vert1" presStyleCnt="0"/>
      <dgm:spPr/>
    </dgm:pt>
    <dgm:pt modelId="{9FAAF663-39E0-4D9F-8894-C8F2FFADED4E}" type="pres">
      <dgm:prSet presAssocID="{5FAAD930-2520-405E-889E-62ABB33EDFFC}" presName="thickLine" presStyleLbl="alignNode1" presStyleIdx="1" presStyleCnt="4"/>
      <dgm:spPr/>
    </dgm:pt>
    <dgm:pt modelId="{BB896EDD-9D0D-4258-BCBE-1E9EDBE15D43}" type="pres">
      <dgm:prSet presAssocID="{5FAAD930-2520-405E-889E-62ABB33EDFFC}" presName="horz1" presStyleCnt="0"/>
      <dgm:spPr/>
    </dgm:pt>
    <dgm:pt modelId="{8B28FFEB-CEDA-46E8-BBA1-83C8C34168AE}" type="pres">
      <dgm:prSet presAssocID="{5FAAD930-2520-405E-889E-62ABB33EDFFC}" presName="tx1" presStyleLbl="revTx" presStyleIdx="1" presStyleCnt="4"/>
      <dgm:spPr/>
    </dgm:pt>
    <dgm:pt modelId="{CF4E4E7E-0D98-44F5-9274-1C3B89BFE68F}" type="pres">
      <dgm:prSet presAssocID="{5FAAD930-2520-405E-889E-62ABB33EDFFC}" presName="vert1" presStyleCnt="0"/>
      <dgm:spPr/>
    </dgm:pt>
    <dgm:pt modelId="{BE31F64E-AF44-4A65-B2FA-75C5789028C8}" type="pres">
      <dgm:prSet presAssocID="{275B9F33-88CD-4F30-B3AF-AC8305EE9DD0}" presName="thickLine" presStyleLbl="alignNode1" presStyleIdx="2" presStyleCnt="4"/>
      <dgm:spPr/>
    </dgm:pt>
    <dgm:pt modelId="{DB5FAA7B-3533-43DA-9DBA-F36E958EA888}" type="pres">
      <dgm:prSet presAssocID="{275B9F33-88CD-4F30-B3AF-AC8305EE9DD0}" presName="horz1" presStyleCnt="0"/>
      <dgm:spPr/>
    </dgm:pt>
    <dgm:pt modelId="{70898D9C-B790-4B97-8DF6-1D43DAB6CF7A}" type="pres">
      <dgm:prSet presAssocID="{275B9F33-88CD-4F30-B3AF-AC8305EE9DD0}" presName="tx1" presStyleLbl="revTx" presStyleIdx="2" presStyleCnt="4"/>
      <dgm:spPr/>
    </dgm:pt>
    <dgm:pt modelId="{53BF1FA2-387B-4568-8BA5-DEF1E2702119}" type="pres">
      <dgm:prSet presAssocID="{275B9F33-88CD-4F30-B3AF-AC8305EE9DD0}" presName="vert1" presStyleCnt="0"/>
      <dgm:spPr/>
    </dgm:pt>
    <dgm:pt modelId="{0E2C133E-686F-4B6B-9F4A-A0F9FB6F2A30}" type="pres">
      <dgm:prSet presAssocID="{B24F812A-98B5-4EA2-81CB-3814068E544F}" presName="thickLine" presStyleLbl="alignNode1" presStyleIdx="3" presStyleCnt="4"/>
      <dgm:spPr/>
    </dgm:pt>
    <dgm:pt modelId="{A7AF9226-C330-402E-AACF-BD2BF40795ED}" type="pres">
      <dgm:prSet presAssocID="{B24F812A-98B5-4EA2-81CB-3814068E544F}" presName="horz1" presStyleCnt="0"/>
      <dgm:spPr/>
    </dgm:pt>
    <dgm:pt modelId="{31B8416E-B211-4B37-BAAF-39FF089301E5}" type="pres">
      <dgm:prSet presAssocID="{B24F812A-98B5-4EA2-81CB-3814068E544F}" presName="tx1" presStyleLbl="revTx" presStyleIdx="3" presStyleCnt="4"/>
      <dgm:spPr/>
    </dgm:pt>
    <dgm:pt modelId="{EFA296D0-9948-469A-B372-CD739807371D}" type="pres">
      <dgm:prSet presAssocID="{B24F812A-98B5-4EA2-81CB-3814068E544F}" presName="vert1" presStyleCnt="0"/>
      <dgm:spPr/>
    </dgm:pt>
  </dgm:ptLst>
  <dgm:cxnLst>
    <dgm:cxn modelId="{07097605-8755-4120-ADF8-EFB4B489F197}" srcId="{6BA036DE-9DB0-4806-A326-B5362B1EFED0}" destId="{5FAAD930-2520-405E-889E-62ABB33EDFFC}" srcOrd="1" destOrd="0" parTransId="{56F7DF81-9F63-4000-9855-800FEEF4C0B2}" sibTransId="{EA797FC3-DBB3-4632-95B3-EAE84965F34B}"/>
    <dgm:cxn modelId="{30FA8D35-C8A7-48F9-9825-AEDA42E173D2}" srcId="{6BA036DE-9DB0-4806-A326-B5362B1EFED0}" destId="{411A0321-1B91-49BC-B886-308E7712C5B9}" srcOrd="0" destOrd="0" parTransId="{4E530BEB-F2D3-436E-8957-26B06206E26F}" sibTransId="{C49CA154-3ADF-4901-9A1A-90581BB1DABB}"/>
    <dgm:cxn modelId="{D2DD463D-3DE9-42E1-8914-D9D1A7BB89A5}" srcId="{6BA036DE-9DB0-4806-A326-B5362B1EFED0}" destId="{B24F812A-98B5-4EA2-81CB-3814068E544F}" srcOrd="3" destOrd="0" parTransId="{09E40174-220E-4BD6-BBE8-4F644ABC6B73}" sibTransId="{7758283B-2C51-48F7-A3E7-2F5095918F63}"/>
    <dgm:cxn modelId="{083BC75F-4D09-48D4-AF30-B68C4369FAA9}" type="presOf" srcId="{411A0321-1B91-49BC-B886-308E7712C5B9}" destId="{FE0A9470-A2D1-4AA2-8E66-3128BE6B40FA}" srcOrd="0" destOrd="0" presId="urn:microsoft.com/office/officeart/2008/layout/LinedList"/>
    <dgm:cxn modelId="{C05E8954-1882-46B1-9A44-B68C8B42D11D}" type="presOf" srcId="{6BA036DE-9DB0-4806-A326-B5362B1EFED0}" destId="{17B8761A-417E-4904-B7B7-0B296E06EBDF}" srcOrd="0" destOrd="0" presId="urn:microsoft.com/office/officeart/2008/layout/LinedList"/>
    <dgm:cxn modelId="{074DD183-738D-4A4B-BDE8-303D2E6F79E4}" type="presOf" srcId="{5FAAD930-2520-405E-889E-62ABB33EDFFC}" destId="{8B28FFEB-CEDA-46E8-BBA1-83C8C34168AE}" srcOrd="0" destOrd="0" presId="urn:microsoft.com/office/officeart/2008/layout/LinedList"/>
    <dgm:cxn modelId="{EC8EF5CF-092B-4CBC-907B-7836F9D915C4}" type="presOf" srcId="{B24F812A-98B5-4EA2-81CB-3814068E544F}" destId="{31B8416E-B211-4B37-BAAF-39FF089301E5}" srcOrd="0" destOrd="0" presId="urn:microsoft.com/office/officeart/2008/layout/LinedList"/>
    <dgm:cxn modelId="{87A38DD0-225B-43C6-A1CB-0D0BCFAFF93A}" type="presOf" srcId="{275B9F33-88CD-4F30-B3AF-AC8305EE9DD0}" destId="{70898D9C-B790-4B97-8DF6-1D43DAB6CF7A}" srcOrd="0" destOrd="0" presId="urn:microsoft.com/office/officeart/2008/layout/LinedList"/>
    <dgm:cxn modelId="{0C21F4EB-FC92-40C4-A7AC-79F3EB2AE0CE}" srcId="{6BA036DE-9DB0-4806-A326-B5362B1EFED0}" destId="{275B9F33-88CD-4F30-B3AF-AC8305EE9DD0}" srcOrd="2" destOrd="0" parTransId="{1A8FB32E-3250-4EC3-AC54-7CB818DA0EA5}" sibTransId="{9FFA68A4-10DA-4622-8C35-DC8FB5159605}"/>
    <dgm:cxn modelId="{CE446F14-50E1-4F5F-AECA-E0B78C673613}" type="presParOf" srcId="{17B8761A-417E-4904-B7B7-0B296E06EBDF}" destId="{3035C120-64DA-45E4-9E19-2B6AAE836D8C}" srcOrd="0" destOrd="0" presId="urn:microsoft.com/office/officeart/2008/layout/LinedList"/>
    <dgm:cxn modelId="{4509F8C1-2E53-4D6E-8D42-34DE77977251}" type="presParOf" srcId="{17B8761A-417E-4904-B7B7-0B296E06EBDF}" destId="{1B53E011-DA33-4B59-B44E-DE5AB98E9AAE}" srcOrd="1" destOrd="0" presId="urn:microsoft.com/office/officeart/2008/layout/LinedList"/>
    <dgm:cxn modelId="{6AA2506E-1274-4B29-9CEE-56977A7BC7B2}" type="presParOf" srcId="{1B53E011-DA33-4B59-B44E-DE5AB98E9AAE}" destId="{FE0A9470-A2D1-4AA2-8E66-3128BE6B40FA}" srcOrd="0" destOrd="0" presId="urn:microsoft.com/office/officeart/2008/layout/LinedList"/>
    <dgm:cxn modelId="{DE305283-3C69-4A94-8E92-34F1A2C81555}" type="presParOf" srcId="{1B53E011-DA33-4B59-B44E-DE5AB98E9AAE}" destId="{05D12800-27E5-48FF-A6C0-B1241157B790}" srcOrd="1" destOrd="0" presId="urn:microsoft.com/office/officeart/2008/layout/LinedList"/>
    <dgm:cxn modelId="{7529053A-5C24-44BD-A5CE-6F8DA7D815C0}" type="presParOf" srcId="{17B8761A-417E-4904-B7B7-0B296E06EBDF}" destId="{9FAAF663-39E0-4D9F-8894-C8F2FFADED4E}" srcOrd="2" destOrd="0" presId="urn:microsoft.com/office/officeart/2008/layout/LinedList"/>
    <dgm:cxn modelId="{C866A5A8-ED23-4495-8FC8-24F77EF3A2F7}" type="presParOf" srcId="{17B8761A-417E-4904-B7B7-0B296E06EBDF}" destId="{BB896EDD-9D0D-4258-BCBE-1E9EDBE15D43}" srcOrd="3" destOrd="0" presId="urn:microsoft.com/office/officeart/2008/layout/LinedList"/>
    <dgm:cxn modelId="{54523061-A40E-439F-B837-26C8E8A57041}" type="presParOf" srcId="{BB896EDD-9D0D-4258-BCBE-1E9EDBE15D43}" destId="{8B28FFEB-CEDA-46E8-BBA1-83C8C34168AE}" srcOrd="0" destOrd="0" presId="urn:microsoft.com/office/officeart/2008/layout/LinedList"/>
    <dgm:cxn modelId="{17E14141-FECF-4D26-BFB7-8C37B241AEBA}" type="presParOf" srcId="{BB896EDD-9D0D-4258-BCBE-1E9EDBE15D43}" destId="{CF4E4E7E-0D98-44F5-9274-1C3B89BFE68F}" srcOrd="1" destOrd="0" presId="urn:microsoft.com/office/officeart/2008/layout/LinedList"/>
    <dgm:cxn modelId="{A1136BB8-7BE3-44F7-AC2C-5CBDE36596F1}" type="presParOf" srcId="{17B8761A-417E-4904-B7B7-0B296E06EBDF}" destId="{BE31F64E-AF44-4A65-B2FA-75C5789028C8}" srcOrd="4" destOrd="0" presId="urn:microsoft.com/office/officeart/2008/layout/LinedList"/>
    <dgm:cxn modelId="{0E9B0E7D-4A21-4CC9-A2A1-F088581E33E4}" type="presParOf" srcId="{17B8761A-417E-4904-B7B7-0B296E06EBDF}" destId="{DB5FAA7B-3533-43DA-9DBA-F36E958EA888}" srcOrd="5" destOrd="0" presId="urn:microsoft.com/office/officeart/2008/layout/LinedList"/>
    <dgm:cxn modelId="{F2AD01C0-D981-41EF-8688-E256E26E0134}" type="presParOf" srcId="{DB5FAA7B-3533-43DA-9DBA-F36E958EA888}" destId="{70898D9C-B790-4B97-8DF6-1D43DAB6CF7A}" srcOrd="0" destOrd="0" presId="urn:microsoft.com/office/officeart/2008/layout/LinedList"/>
    <dgm:cxn modelId="{6074030A-A8C0-4B87-82C3-601418F55A09}" type="presParOf" srcId="{DB5FAA7B-3533-43DA-9DBA-F36E958EA888}" destId="{53BF1FA2-387B-4568-8BA5-DEF1E2702119}" srcOrd="1" destOrd="0" presId="urn:microsoft.com/office/officeart/2008/layout/LinedList"/>
    <dgm:cxn modelId="{ADF9FEA0-A221-4D24-9E92-79F787E7C093}" type="presParOf" srcId="{17B8761A-417E-4904-B7B7-0B296E06EBDF}" destId="{0E2C133E-686F-4B6B-9F4A-A0F9FB6F2A30}" srcOrd="6" destOrd="0" presId="urn:microsoft.com/office/officeart/2008/layout/LinedList"/>
    <dgm:cxn modelId="{0D13A990-607F-4CC6-97D9-3C386F60FB55}" type="presParOf" srcId="{17B8761A-417E-4904-B7B7-0B296E06EBDF}" destId="{A7AF9226-C330-402E-AACF-BD2BF40795ED}" srcOrd="7" destOrd="0" presId="urn:microsoft.com/office/officeart/2008/layout/LinedList"/>
    <dgm:cxn modelId="{B78CBCAF-272C-4E87-A484-18237B0F9D5D}" type="presParOf" srcId="{A7AF9226-C330-402E-AACF-BD2BF40795ED}" destId="{31B8416E-B211-4B37-BAAF-39FF089301E5}" srcOrd="0" destOrd="0" presId="urn:microsoft.com/office/officeart/2008/layout/LinedList"/>
    <dgm:cxn modelId="{93EC85D9-CFD9-4D29-8067-C0BA8D75EB6B}" type="presParOf" srcId="{A7AF9226-C330-402E-AACF-BD2BF40795ED}" destId="{EFA296D0-9948-469A-B372-CD739807371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EABD81-6969-47DF-9F7C-621FAF3523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CE68296-2D45-45DA-A149-6C8C151FE6BA}">
      <dgm:prSet/>
      <dgm:spPr/>
      <dgm:t>
        <a:bodyPr/>
        <a:lstStyle/>
        <a:p>
          <a:r>
            <a:rPr lang="en-US"/>
            <a:t>What are some of your current technology concerns?</a:t>
          </a:r>
        </a:p>
      </dgm:t>
    </dgm:pt>
    <dgm:pt modelId="{24F6D2F7-156A-4FEE-8172-4673F12AA50A}" type="parTrans" cxnId="{146121FE-8D6C-4975-BA59-E16294D0C282}">
      <dgm:prSet/>
      <dgm:spPr/>
      <dgm:t>
        <a:bodyPr/>
        <a:lstStyle/>
        <a:p>
          <a:endParaRPr lang="en-US"/>
        </a:p>
      </dgm:t>
    </dgm:pt>
    <dgm:pt modelId="{1EB0DDF7-5485-413F-8227-F61020917FFC}" type="sibTrans" cxnId="{146121FE-8D6C-4975-BA59-E16294D0C282}">
      <dgm:prSet phldrT="01" phldr="0"/>
      <dgm:spPr/>
      <dgm:t>
        <a:bodyPr/>
        <a:lstStyle/>
        <a:p>
          <a:endParaRPr lang="en-US"/>
        </a:p>
      </dgm:t>
    </dgm:pt>
    <dgm:pt modelId="{2FFA5896-3264-4D55-B7C7-8E0016413C93}">
      <dgm:prSet/>
      <dgm:spPr/>
      <dgm:t>
        <a:bodyPr/>
        <a:lstStyle/>
        <a:p>
          <a:r>
            <a:rPr lang="en-US"/>
            <a:t>What are some of your current technology needs?</a:t>
          </a:r>
        </a:p>
      </dgm:t>
    </dgm:pt>
    <dgm:pt modelId="{AD7AB60F-AA65-42D7-A10F-1DA59AF5BF6B}" type="parTrans" cxnId="{A5A015A6-6FAD-4054-8207-C6F28C2CDFDC}">
      <dgm:prSet/>
      <dgm:spPr/>
      <dgm:t>
        <a:bodyPr/>
        <a:lstStyle/>
        <a:p>
          <a:endParaRPr lang="en-US"/>
        </a:p>
      </dgm:t>
    </dgm:pt>
    <dgm:pt modelId="{0DE9C0C6-543D-4150-BC56-0BAEB0BC85A0}" type="sibTrans" cxnId="{A5A015A6-6FAD-4054-8207-C6F28C2CDFDC}">
      <dgm:prSet phldrT="02" phldr="0"/>
      <dgm:spPr/>
      <dgm:t>
        <a:bodyPr/>
        <a:lstStyle/>
        <a:p>
          <a:endParaRPr lang="en-US"/>
        </a:p>
      </dgm:t>
    </dgm:pt>
    <dgm:pt modelId="{0D302AE3-CB35-44CF-96FC-71F9963F3BCF}">
      <dgm:prSet/>
      <dgm:spPr/>
      <dgm:t>
        <a:bodyPr/>
        <a:lstStyle/>
        <a:p>
          <a:r>
            <a:rPr lang="en-US"/>
            <a:t>What are your technology strengths?</a:t>
          </a:r>
        </a:p>
      </dgm:t>
    </dgm:pt>
    <dgm:pt modelId="{7EE2416A-BB9E-459C-9A32-284D4E16ADDA}" type="parTrans" cxnId="{8B30A1DF-E1C5-4531-AB59-408BBBFDD938}">
      <dgm:prSet/>
      <dgm:spPr/>
      <dgm:t>
        <a:bodyPr/>
        <a:lstStyle/>
        <a:p>
          <a:endParaRPr lang="en-US"/>
        </a:p>
      </dgm:t>
    </dgm:pt>
    <dgm:pt modelId="{EFA22262-571D-4544-A877-145C64901193}" type="sibTrans" cxnId="{8B30A1DF-E1C5-4531-AB59-408BBBFDD938}">
      <dgm:prSet phldrT="03" phldr="0"/>
      <dgm:spPr/>
      <dgm:t>
        <a:bodyPr/>
        <a:lstStyle/>
        <a:p>
          <a:endParaRPr lang="en-US"/>
        </a:p>
      </dgm:t>
    </dgm:pt>
    <dgm:pt modelId="{6A581D9B-658C-4B45-BDA1-732EF2CF36C4}">
      <dgm:prSet/>
      <dgm:spPr/>
      <dgm:t>
        <a:bodyPr/>
        <a:lstStyle/>
        <a:p>
          <a:r>
            <a:rPr lang="en-US" dirty="0"/>
            <a:t>List your technology and practice short term goals. </a:t>
          </a:r>
        </a:p>
      </dgm:t>
    </dgm:pt>
    <dgm:pt modelId="{4F6DB34E-1DC5-4C5D-9D9A-9F6C9A70110F}" type="parTrans" cxnId="{C37E769A-1FA5-478E-A289-0DA7DAB69D39}">
      <dgm:prSet/>
      <dgm:spPr/>
      <dgm:t>
        <a:bodyPr/>
        <a:lstStyle/>
        <a:p>
          <a:endParaRPr lang="en-US"/>
        </a:p>
      </dgm:t>
    </dgm:pt>
    <dgm:pt modelId="{DC4F2451-1B49-4792-8B03-26E7DAD8D42C}" type="sibTrans" cxnId="{C37E769A-1FA5-478E-A289-0DA7DAB69D39}">
      <dgm:prSet phldrT="04" phldr="0"/>
      <dgm:spPr/>
      <dgm:t>
        <a:bodyPr/>
        <a:lstStyle/>
        <a:p>
          <a:endParaRPr lang="en-US"/>
        </a:p>
      </dgm:t>
    </dgm:pt>
    <dgm:pt modelId="{F5D735E4-DA4A-481C-9151-9375F66A27D3}" type="pres">
      <dgm:prSet presAssocID="{80EABD81-6969-47DF-9F7C-621FAF3523D5}" presName="linear" presStyleCnt="0">
        <dgm:presLayoutVars>
          <dgm:animLvl val="lvl"/>
          <dgm:resizeHandles val="exact"/>
        </dgm:presLayoutVars>
      </dgm:prSet>
      <dgm:spPr/>
    </dgm:pt>
    <dgm:pt modelId="{31E6DEE6-138D-4153-A42B-F52B01F3577D}" type="pres">
      <dgm:prSet presAssocID="{8CE68296-2D45-45DA-A149-6C8C151FE6BA}" presName="parentText" presStyleLbl="node1" presStyleIdx="0" presStyleCnt="4">
        <dgm:presLayoutVars>
          <dgm:chMax val="0"/>
          <dgm:bulletEnabled val="1"/>
        </dgm:presLayoutVars>
      </dgm:prSet>
      <dgm:spPr/>
    </dgm:pt>
    <dgm:pt modelId="{F4477705-8CE3-4D4F-B417-9FA8ECFFA000}" type="pres">
      <dgm:prSet presAssocID="{1EB0DDF7-5485-413F-8227-F61020917FFC}" presName="spacer" presStyleCnt="0"/>
      <dgm:spPr/>
    </dgm:pt>
    <dgm:pt modelId="{76FE4E57-6CF8-40AC-8E38-2E369EB828D0}" type="pres">
      <dgm:prSet presAssocID="{2FFA5896-3264-4D55-B7C7-8E0016413C93}" presName="parentText" presStyleLbl="node1" presStyleIdx="1" presStyleCnt="4">
        <dgm:presLayoutVars>
          <dgm:chMax val="0"/>
          <dgm:bulletEnabled val="1"/>
        </dgm:presLayoutVars>
      </dgm:prSet>
      <dgm:spPr/>
    </dgm:pt>
    <dgm:pt modelId="{6438A917-19B9-4F1E-8B3A-8E65AA81C511}" type="pres">
      <dgm:prSet presAssocID="{0DE9C0C6-543D-4150-BC56-0BAEB0BC85A0}" presName="spacer" presStyleCnt="0"/>
      <dgm:spPr/>
    </dgm:pt>
    <dgm:pt modelId="{33265E8B-7D56-45DC-8B55-BE5826772131}" type="pres">
      <dgm:prSet presAssocID="{0D302AE3-CB35-44CF-96FC-71F9963F3BCF}" presName="parentText" presStyleLbl="node1" presStyleIdx="2" presStyleCnt="4">
        <dgm:presLayoutVars>
          <dgm:chMax val="0"/>
          <dgm:bulletEnabled val="1"/>
        </dgm:presLayoutVars>
      </dgm:prSet>
      <dgm:spPr/>
    </dgm:pt>
    <dgm:pt modelId="{63EF8936-62EB-4F43-A862-5378AF8D9847}" type="pres">
      <dgm:prSet presAssocID="{EFA22262-571D-4544-A877-145C64901193}" presName="spacer" presStyleCnt="0"/>
      <dgm:spPr/>
    </dgm:pt>
    <dgm:pt modelId="{46399229-B8EC-4811-98E2-4AC5F1F0BBE6}" type="pres">
      <dgm:prSet presAssocID="{6A581D9B-658C-4B45-BDA1-732EF2CF36C4}" presName="parentText" presStyleLbl="node1" presStyleIdx="3" presStyleCnt="4">
        <dgm:presLayoutVars>
          <dgm:chMax val="0"/>
          <dgm:bulletEnabled val="1"/>
        </dgm:presLayoutVars>
      </dgm:prSet>
      <dgm:spPr/>
    </dgm:pt>
  </dgm:ptLst>
  <dgm:cxnLst>
    <dgm:cxn modelId="{81D5E30B-FC6E-4F3D-9BA9-36CB556919C1}" type="presOf" srcId="{6A581D9B-658C-4B45-BDA1-732EF2CF36C4}" destId="{46399229-B8EC-4811-98E2-4AC5F1F0BBE6}" srcOrd="0" destOrd="0" presId="urn:microsoft.com/office/officeart/2005/8/layout/vList2"/>
    <dgm:cxn modelId="{A04C5B38-9C73-4DD0-8C81-7FB7F1A47C06}" type="presOf" srcId="{2FFA5896-3264-4D55-B7C7-8E0016413C93}" destId="{76FE4E57-6CF8-40AC-8E38-2E369EB828D0}" srcOrd="0" destOrd="0" presId="urn:microsoft.com/office/officeart/2005/8/layout/vList2"/>
    <dgm:cxn modelId="{F1E4A460-5B8B-4C2E-B5A7-F33A54656E38}" type="presOf" srcId="{8CE68296-2D45-45DA-A149-6C8C151FE6BA}" destId="{31E6DEE6-138D-4153-A42B-F52B01F3577D}" srcOrd="0" destOrd="0" presId="urn:microsoft.com/office/officeart/2005/8/layout/vList2"/>
    <dgm:cxn modelId="{EF6DFB7C-3113-487C-A507-22673F32D87A}" type="presOf" srcId="{80EABD81-6969-47DF-9F7C-621FAF3523D5}" destId="{F5D735E4-DA4A-481C-9151-9375F66A27D3}" srcOrd="0" destOrd="0" presId="urn:microsoft.com/office/officeart/2005/8/layout/vList2"/>
    <dgm:cxn modelId="{C37E769A-1FA5-478E-A289-0DA7DAB69D39}" srcId="{80EABD81-6969-47DF-9F7C-621FAF3523D5}" destId="{6A581D9B-658C-4B45-BDA1-732EF2CF36C4}" srcOrd="3" destOrd="0" parTransId="{4F6DB34E-1DC5-4C5D-9D9A-9F6C9A70110F}" sibTransId="{DC4F2451-1B49-4792-8B03-26E7DAD8D42C}"/>
    <dgm:cxn modelId="{13A9059F-9E9B-411D-ACB1-C92CD3E7CCC7}" type="presOf" srcId="{0D302AE3-CB35-44CF-96FC-71F9963F3BCF}" destId="{33265E8B-7D56-45DC-8B55-BE5826772131}" srcOrd="0" destOrd="0" presId="urn:microsoft.com/office/officeart/2005/8/layout/vList2"/>
    <dgm:cxn modelId="{A5A015A6-6FAD-4054-8207-C6F28C2CDFDC}" srcId="{80EABD81-6969-47DF-9F7C-621FAF3523D5}" destId="{2FFA5896-3264-4D55-B7C7-8E0016413C93}" srcOrd="1" destOrd="0" parTransId="{AD7AB60F-AA65-42D7-A10F-1DA59AF5BF6B}" sibTransId="{0DE9C0C6-543D-4150-BC56-0BAEB0BC85A0}"/>
    <dgm:cxn modelId="{8B30A1DF-E1C5-4531-AB59-408BBBFDD938}" srcId="{80EABD81-6969-47DF-9F7C-621FAF3523D5}" destId="{0D302AE3-CB35-44CF-96FC-71F9963F3BCF}" srcOrd="2" destOrd="0" parTransId="{7EE2416A-BB9E-459C-9A32-284D4E16ADDA}" sibTransId="{EFA22262-571D-4544-A877-145C64901193}"/>
    <dgm:cxn modelId="{146121FE-8D6C-4975-BA59-E16294D0C282}" srcId="{80EABD81-6969-47DF-9F7C-621FAF3523D5}" destId="{8CE68296-2D45-45DA-A149-6C8C151FE6BA}" srcOrd="0" destOrd="0" parTransId="{24F6D2F7-156A-4FEE-8172-4673F12AA50A}" sibTransId="{1EB0DDF7-5485-413F-8227-F61020917FFC}"/>
    <dgm:cxn modelId="{30EE6E4A-2C3A-4D82-8213-84EB9F2E78E5}" type="presParOf" srcId="{F5D735E4-DA4A-481C-9151-9375F66A27D3}" destId="{31E6DEE6-138D-4153-A42B-F52B01F3577D}" srcOrd="0" destOrd="0" presId="urn:microsoft.com/office/officeart/2005/8/layout/vList2"/>
    <dgm:cxn modelId="{4F92193B-BC19-44FD-B7EA-D6DE5F2A66F9}" type="presParOf" srcId="{F5D735E4-DA4A-481C-9151-9375F66A27D3}" destId="{F4477705-8CE3-4D4F-B417-9FA8ECFFA000}" srcOrd="1" destOrd="0" presId="urn:microsoft.com/office/officeart/2005/8/layout/vList2"/>
    <dgm:cxn modelId="{36D143DB-CF68-403D-8475-31F361285601}" type="presParOf" srcId="{F5D735E4-DA4A-481C-9151-9375F66A27D3}" destId="{76FE4E57-6CF8-40AC-8E38-2E369EB828D0}" srcOrd="2" destOrd="0" presId="urn:microsoft.com/office/officeart/2005/8/layout/vList2"/>
    <dgm:cxn modelId="{8E709B26-0C03-4532-BE5F-8E844576DBA4}" type="presParOf" srcId="{F5D735E4-DA4A-481C-9151-9375F66A27D3}" destId="{6438A917-19B9-4F1E-8B3A-8E65AA81C511}" srcOrd="3" destOrd="0" presId="urn:microsoft.com/office/officeart/2005/8/layout/vList2"/>
    <dgm:cxn modelId="{794F4C13-550C-4F07-9C96-E70DB9590387}" type="presParOf" srcId="{F5D735E4-DA4A-481C-9151-9375F66A27D3}" destId="{33265E8B-7D56-45DC-8B55-BE5826772131}" srcOrd="4" destOrd="0" presId="urn:microsoft.com/office/officeart/2005/8/layout/vList2"/>
    <dgm:cxn modelId="{742DEFB4-7E16-460A-BDEE-7C712772C175}" type="presParOf" srcId="{F5D735E4-DA4A-481C-9151-9375F66A27D3}" destId="{63EF8936-62EB-4F43-A862-5378AF8D9847}" srcOrd="5" destOrd="0" presId="urn:microsoft.com/office/officeart/2005/8/layout/vList2"/>
    <dgm:cxn modelId="{95546432-85F4-448C-8E94-B7ED24E5897A}" type="presParOf" srcId="{F5D735E4-DA4A-481C-9151-9375F66A27D3}" destId="{46399229-B8EC-4811-98E2-4AC5F1F0BB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4426A-BDEA-46C5-82BB-56D2007547D9}">
      <dsp:nvSpPr>
        <dsp:cNvPr id="0" name=""/>
        <dsp:cNvSpPr/>
      </dsp:nvSpPr>
      <dsp:spPr>
        <a:xfrm rot="5400000">
          <a:off x="-152899" y="153209"/>
          <a:ext cx="1019331" cy="7135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rot="-5400000">
        <a:off x="1" y="357075"/>
        <a:ext cx="713532" cy="305799"/>
      </dsp:txXfrm>
    </dsp:sp>
    <dsp:sp modelId="{0D804998-23A4-43E4-AEAF-9EE2F07D3588}">
      <dsp:nvSpPr>
        <dsp:cNvPr id="0" name=""/>
        <dsp:cNvSpPr/>
      </dsp:nvSpPr>
      <dsp:spPr>
        <a:xfrm rot="5400000">
          <a:off x="2649419" y="-1935576"/>
          <a:ext cx="662565" cy="45343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US" sz="3900" kern="1200" dirty="0"/>
            <a:t>Morality</a:t>
          </a:r>
        </a:p>
      </dsp:txBody>
      <dsp:txXfrm rot="-5400000">
        <a:off x="713532" y="32655"/>
        <a:ext cx="4501995" cy="597877"/>
      </dsp:txXfrm>
    </dsp:sp>
    <dsp:sp modelId="{D028DDC0-F2B3-4829-9E3C-6752E96EF69C}">
      <dsp:nvSpPr>
        <dsp:cNvPr id="0" name=""/>
        <dsp:cNvSpPr/>
      </dsp:nvSpPr>
      <dsp:spPr>
        <a:xfrm rot="5400000">
          <a:off x="-152899" y="993201"/>
          <a:ext cx="1019331" cy="7135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197067"/>
        <a:ext cx="713532" cy="305799"/>
      </dsp:txXfrm>
    </dsp:sp>
    <dsp:sp modelId="{163A2A49-9739-4605-9AF6-8DC2E87C5968}">
      <dsp:nvSpPr>
        <dsp:cNvPr id="0" name=""/>
        <dsp:cNvSpPr/>
      </dsp:nvSpPr>
      <dsp:spPr>
        <a:xfrm rot="5400000">
          <a:off x="2649419" y="-1122617"/>
          <a:ext cx="662565" cy="45343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US" sz="3900" kern="1200" dirty="0"/>
            <a:t>Values</a:t>
          </a:r>
        </a:p>
      </dsp:txBody>
      <dsp:txXfrm rot="-5400000">
        <a:off x="713532" y="845614"/>
        <a:ext cx="4501995" cy="597877"/>
      </dsp:txXfrm>
    </dsp:sp>
    <dsp:sp modelId="{65144D55-B867-4D08-83BC-E023CA700288}">
      <dsp:nvSpPr>
        <dsp:cNvPr id="0" name=""/>
        <dsp:cNvSpPr/>
      </dsp:nvSpPr>
      <dsp:spPr>
        <a:xfrm rot="5400000">
          <a:off x="-152899" y="1779127"/>
          <a:ext cx="1019331" cy="7135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982993"/>
        <a:ext cx="713532" cy="305799"/>
      </dsp:txXfrm>
    </dsp:sp>
    <dsp:sp modelId="{CE615B25-5C07-4422-8364-509D4CF5817C}">
      <dsp:nvSpPr>
        <dsp:cNvPr id="0" name=""/>
        <dsp:cNvSpPr/>
      </dsp:nvSpPr>
      <dsp:spPr>
        <a:xfrm rot="5400000">
          <a:off x="2649419" y="-309659"/>
          <a:ext cx="662565" cy="45343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US" sz="3900" kern="1200" dirty="0"/>
            <a:t>Ethical dilemmas</a:t>
          </a:r>
        </a:p>
      </dsp:txBody>
      <dsp:txXfrm rot="-5400000">
        <a:off x="713532" y="1658572"/>
        <a:ext cx="4501995" cy="59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15200-4710-4CE9-A39D-5952091F456B}">
      <dsp:nvSpPr>
        <dsp:cNvPr id="0" name=""/>
        <dsp:cNvSpPr/>
      </dsp:nvSpPr>
      <dsp:spPr>
        <a:xfrm>
          <a:off x="2866" y="57541"/>
          <a:ext cx="2273960" cy="31835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44550">
            <a:lnSpc>
              <a:spcPct val="90000"/>
            </a:lnSpc>
            <a:spcBef>
              <a:spcPct val="0"/>
            </a:spcBef>
            <a:spcAft>
              <a:spcPct val="35000"/>
            </a:spcAft>
            <a:buNone/>
            <a:defRPr b="1"/>
          </a:pPr>
          <a:r>
            <a:rPr lang="en-US" sz="1900" kern="1200"/>
            <a:t>Use of language</a:t>
          </a:r>
        </a:p>
        <a:p>
          <a:pPr marL="114300" lvl="1" indent="-114300" algn="l" defTabSz="666750">
            <a:lnSpc>
              <a:spcPct val="90000"/>
            </a:lnSpc>
            <a:spcBef>
              <a:spcPct val="0"/>
            </a:spcBef>
            <a:spcAft>
              <a:spcPct val="15000"/>
            </a:spcAft>
            <a:buChar char="•"/>
          </a:pPr>
          <a:r>
            <a:rPr lang="en-US" sz="1500" kern="1200"/>
            <a:t>Disability or ability in code </a:t>
          </a:r>
        </a:p>
        <a:p>
          <a:pPr marL="114300" lvl="1" indent="-114300" algn="l" defTabSz="666750">
            <a:lnSpc>
              <a:spcPct val="90000"/>
            </a:lnSpc>
            <a:spcBef>
              <a:spcPct val="0"/>
            </a:spcBef>
            <a:spcAft>
              <a:spcPct val="15000"/>
            </a:spcAft>
            <a:buChar char="•"/>
          </a:pPr>
          <a:r>
            <a:rPr lang="en-US" sz="1500" kern="1200"/>
            <a:t>Cultural competence or awareness</a:t>
          </a:r>
        </a:p>
      </dsp:txBody>
      <dsp:txXfrm>
        <a:off x="2866" y="1267288"/>
        <a:ext cx="2273960" cy="1910126"/>
      </dsp:txXfrm>
    </dsp:sp>
    <dsp:sp modelId="{FE23FEB7-2DAD-47DD-BB28-8E8B2C511882}">
      <dsp:nvSpPr>
        <dsp:cNvPr id="0" name=""/>
        <dsp:cNvSpPr/>
      </dsp:nvSpPr>
      <dsp:spPr>
        <a:xfrm>
          <a:off x="662314" y="375895"/>
          <a:ext cx="955063" cy="95506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802180" y="515761"/>
        <a:ext cx="675331" cy="675331"/>
      </dsp:txXfrm>
    </dsp:sp>
    <dsp:sp modelId="{67919FA8-B56F-400E-804E-BFC4A86AD148}">
      <dsp:nvSpPr>
        <dsp:cNvPr id="0" name=""/>
        <dsp:cNvSpPr/>
      </dsp:nvSpPr>
      <dsp:spPr>
        <a:xfrm>
          <a:off x="2866" y="3241013"/>
          <a:ext cx="2273960" cy="72"/>
        </a:xfrm>
        <a:prstGeom prst="rect">
          <a:avLst/>
        </a:prstGeom>
        <a:solidFill>
          <a:schemeClr val="accent5">
            <a:hueOff val="-1331731"/>
            <a:satOff val="3625"/>
            <a:lumOff val="-952"/>
            <a:alphaOff val="0"/>
          </a:schemeClr>
        </a:solidFill>
        <a:ln w="12700" cap="flat" cmpd="sng" algn="ctr">
          <a:solidFill>
            <a:schemeClr val="accent5">
              <a:hueOff val="-1331731"/>
              <a:satOff val="3625"/>
              <a:lumOff val="-9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5BF44-357E-4ABF-88F3-F9FDA30019B2}">
      <dsp:nvSpPr>
        <dsp:cNvPr id="0" name=""/>
        <dsp:cNvSpPr/>
      </dsp:nvSpPr>
      <dsp:spPr>
        <a:xfrm>
          <a:off x="2504222" y="57541"/>
          <a:ext cx="2273960" cy="3183544"/>
        </a:xfrm>
        <a:prstGeom prst="rect">
          <a:avLst/>
        </a:prstGeom>
        <a:solidFill>
          <a:schemeClr val="accent5">
            <a:tint val="40000"/>
            <a:alpha val="90000"/>
            <a:hueOff val="-3429083"/>
            <a:satOff val="5088"/>
            <a:lumOff val="142"/>
            <a:alphaOff val="0"/>
          </a:schemeClr>
        </a:solidFill>
        <a:ln w="12700" cap="flat" cmpd="sng" algn="ctr">
          <a:solidFill>
            <a:schemeClr val="accent5">
              <a:tint val="40000"/>
              <a:alpha val="90000"/>
              <a:hueOff val="-3429083"/>
              <a:satOff val="5088"/>
              <a:lumOff val="1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44550">
            <a:lnSpc>
              <a:spcPct val="90000"/>
            </a:lnSpc>
            <a:spcBef>
              <a:spcPct val="0"/>
            </a:spcBef>
            <a:spcAft>
              <a:spcPct val="35000"/>
            </a:spcAft>
            <a:buNone/>
            <a:defRPr b="1"/>
          </a:pPr>
          <a:r>
            <a:rPr lang="en-US" sz="1900" kern="1200"/>
            <a:t>Current political and funding environment</a:t>
          </a:r>
        </a:p>
      </dsp:txBody>
      <dsp:txXfrm>
        <a:off x="2504222" y="1267288"/>
        <a:ext cx="2273960" cy="1910126"/>
      </dsp:txXfrm>
    </dsp:sp>
    <dsp:sp modelId="{1C425CAA-0E8C-492F-809A-177B33F0119B}">
      <dsp:nvSpPr>
        <dsp:cNvPr id="0" name=""/>
        <dsp:cNvSpPr/>
      </dsp:nvSpPr>
      <dsp:spPr>
        <a:xfrm>
          <a:off x="3163671" y="375895"/>
          <a:ext cx="955063" cy="955063"/>
        </a:xfrm>
        <a:prstGeom prst="ellipse">
          <a:avLst/>
        </a:prstGeom>
        <a:solidFill>
          <a:schemeClr val="accent5">
            <a:hueOff val="-2663463"/>
            <a:satOff val="7251"/>
            <a:lumOff val="-1905"/>
            <a:alphaOff val="0"/>
          </a:schemeClr>
        </a:solidFill>
        <a:ln w="12700" cap="flat" cmpd="sng" algn="ctr">
          <a:solidFill>
            <a:schemeClr val="accent5">
              <a:hueOff val="-2663463"/>
              <a:satOff val="7251"/>
              <a:lumOff val="-19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3303537" y="515761"/>
        <a:ext cx="675331" cy="675331"/>
      </dsp:txXfrm>
    </dsp:sp>
    <dsp:sp modelId="{A488BCCD-F7BE-481D-96A1-3D34639F4443}">
      <dsp:nvSpPr>
        <dsp:cNvPr id="0" name=""/>
        <dsp:cNvSpPr/>
      </dsp:nvSpPr>
      <dsp:spPr>
        <a:xfrm>
          <a:off x="2504222" y="3241013"/>
          <a:ext cx="2273960" cy="72"/>
        </a:xfrm>
        <a:prstGeom prst="rect">
          <a:avLst/>
        </a:prstGeom>
        <a:solidFill>
          <a:schemeClr val="accent5">
            <a:hueOff val="-3995194"/>
            <a:satOff val="10876"/>
            <a:lumOff val="-2857"/>
            <a:alphaOff val="0"/>
          </a:schemeClr>
        </a:solidFill>
        <a:ln w="12700" cap="flat" cmpd="sng" algn="ctr">
          <a:solidFill>
            <a:schemeClr val="accent5">
              <a:hueOff val="-3995194"/>
              <a:satOff val="10876"/>
              <a:lumOff val="-28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2DC0C8-47DA-4C37-8D4D-DAEDBDFB448A}">
      <dsp:nvSpPr>
        <dsp:cNvPr id="0" name=""/>
        <dsp:cNvSpPr/>
      </dsp:nvSpPr>
      <dsp:spPr>
        <a:xfrm>
          <a:off x="5005579" y="57541"/>
          <a:ext cx="2273960" cy="3183544"/>
        </a:xfrm>
        <a:prstGeom prst="rect">
          <a:avLst/>
        </a:prstGeom>
        <a:solidFill>
          <a:schemeClr val="accent5">
            <a:tint val="40000"/>
            <a:alpha val="90000"/>
            <a:hueOff val="-6858167"/>
            <a:satOff val="10177"/>
            <a:lumOff val="285"/>
            <a:alphaOff val="0"/>
          </a:schemeClr>
        </a:solidFill>
        <a:ln w="12700" cap="flat" cmpd="sng" algn="ctr">
          <a:solidFill>
            <a:schemeClr val="accent5">
              <a:tint val="40000"/>
              <a:alpha val="90000"/>
              <a:hueOff val="-6858167"/>
              <a:satOff val="10177"/>
              <a:lumOff val="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44550">
            <a:lnSpc>
              <a:spcPct val="90000"/>
            </a:lnSpc>
            <a:spcBef>
              <a:spcPct val="0"/>
            </a:spcBef>
            <a:spcAft>
              <a:spcPct val="35000"/>
            </a:spcAft>
            <a:buNone/>
            <a:defRPr b="1"/>
          </a:pPr>
          <a:r>
            <a:rPr lang="en-US" sz="1900" kern="1200" dirty="0"/>
            <a:t>Self Care</a:t>
          </a:r>
        </a:p>
      </dsp:txBody>
      <dsp:txXfrm>
        <a:off x="5005579" y="1267288"/>
        <a:ext cx="2273960" cy="1910126"/>
      </dsp:txXfrm>
    </dsp:sp>
    <dsp:sp modelId="{E7FC68C5-0CF3-475C-BC55-EB4C179BDB15}">
      <dsp:nvSpPr>
        <dsp:cNvPr id="0" name=""/>
        <dsp:cNvSpPr/>
      </dsp:nvSpPr>
      <dsp:spPr>
        <a:xfrm>
          <a:off x="5665028" y="375895"/>
          <a:ext cx="955063" cy="955063"/>
        </a:xfrm>
        <a:prstGeom prst="ellipse">
          <a:avLst/>
        </a:prstGeom>
        <a:solidFill>
          <a:schemeClr val="accent5">
            <a:hueOff val="-5326926"/>
            <a:satOff val="14502"/>
            <a:lumOff val="-3810"/>
            <a:alphaOff val="0"/>
          </a:schemeClr>
        </a:solidFill>
        <a:ln w="12700" cap="flat" cmpd="sng" algn="ctr">
          <a:solidFill>
            <a:schemeClr val="accent5">
              <a:hueOff val="-5326926"/>
              <a:satOff val="14502"/>
              <a:lumOff val="-38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804894" y="515761"/>
        <a:ext cx="675331" cy="675331"/>
      </dsp:txXfrm>
    </dsp:sp>
    <dsp:sp modelId="{8C1C9CFF-3D05-4A14-B711-286A903F636B}">
      <dsp:nvSpPr>
        <dsp:cNvPr id="0" name=""/>
        <dsp:cNvSpPr/>
      </dsp:nvSpPr>
      <dsp:spPr>
        <a:xfrm>
          <a:off x="5005579" y="3241013"/>
          <a:ext cx="2273960" cy="72"/>
        </a:xfrm>
        <a:prstGeom prst="rect">
          <a:avLst/>
        </a:prstGeom>
        <a:solidFill>
          <a:schemeClr val="accent5">
            <a:hueOff val="-6658657"/>
            <a:satOff val="18127"/>
            <a:lumOff val="-4762"/>
            <a:alphaOff val="0"/>
          </a:schemeClr>
        </a:solidFill>
        <a:ln w="12700" cap="flat" cmpd="sng" algn="ctr">
          <a:solidFill>
            <a:schemeClr val="accent5">
              <a:hueOff val="-6658657"/>
              <a:satOff val="18127"/>
              <a:lumOff val="-47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2A7C7-DC32-433F-A51F-6E6C442952F2}">
      <dsp:nvSpPr>
        <dsp:cNvPr id="0" name=""/>
        <dsp:cNvSpPr/>
      </dsp:nvSpPr>
      <dsp:spPr>
        <a:xfrm>
          <a:off x="7506936" y="57541"/>
          <a:ext cx="2273960" cy="3183544"/>
        </a:xfrm>
        <a:prstGeom prst="rect">
          <a:avLst/>
        </a:prstGeom>
        <a:solidFill>
          <a:schemeClr val="accent5">
            <a:tint val="40000"/>
            <a:alpha val="90000"/>
            <a:hueOff val="-10287250"/>
            <a:satOff val="15265"/>
            <a:lumOff val="427"/>
            <a:alphaOff val="0"/>
          </a:schemeClr>
        </a:solidFill>
        <a:ln w="12700" cap="flat" cmpd="sng" algn="ctr">
          <a:solidFill>
            <a:schemeClr val="accent5">
              <a:tint val="40000"/>
              <a:alpha val="90000"/>
              <a:hueOff val="-10287250"/>
              <a:satOff val="15265"/>
              <a:lumOff val="4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7" tIns="330200" rIns="177287" bIns="330200" numCol="1" spcCol="1270" anchor="t" anchorCtr="0">
          <a:noAutofit/>
        </a:bodyPr>
        <a:lstStyle/>
        <a:p>
          <a:pPr marL="0" lvl="0" indent="0" algn="l" defTabSz="844550">
            <a:lnSpc>
              <a:spcPct val="90000"/>
            </a:lnSpc>
            <a:spcBef>
              <a:spcPct val="0"/>
            </a:spcBef>
            <a:spcAft>
              <a:spcPct val="35000"/>
            </a:spcAft>
            <a:buNone/>
            <a:defRPr b="1"/>
          </a:pPr>
          <a:r>
            <a:rPr lang="en-US" sz="1900" kern="1200"/>
            <a:t>Use of technology </a:t>
          </a:r>
        </a:p>
      </dsp:txBody>
      <dsp:txXfrm>
        <a:off x="7506936" y="1267288"/>
        <a:ext cx="2273960" cy="1910126"/>
      </dsp:txXfrm>
    </dsp:sp>
    <dsp:sp modelId="{1B6207BB-486E-42E1-8021-8591FBD203FB}">
      <dsp:nvSpPr>
        <dsp:cNvPr id="0" name=""/>
        <dsp:cNvSpPr/>
      </dsp:nvSpPr>
      <dsp:spPr>
        <a:xfrm>
          <a:off x="8166384" y="375895"/>
          <a:ext cx="955063" cy="955063"/>
        </a:xfrm>
        <a:prstGeom prst="ellipse">
          <a:avLst/>
        </a:prstGeom>
        <a:solidFill>
          <a:schemeClr val="accent5">
            <a:hueOff val="-7990388"/>
            <a:satOff val="21753"/>
            <a:lumOff val="-5715"/>
            <a:alphaOff val="0"/>
          </a:schemeClr>
        </a:solidFill>
        <a:ln w="12700" cap="flat" cmpd="sng" algn="ctr">
          <a:solidFill>
            <a:schemeClr val="accent5">
              <a:hueOff val="-7990388"/>
              <a:satOff val="21753"/>
              <a:lumOff val="-57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60" tIns="12700" rIns="74460"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8306250" y="515761"/>
        <a:ext cx="675331" cy="675331"/>
      </dsp:txXfrm>
    </dsp:sp>
    <dsp:sp modelId="{987C2B09-880B-4046-A248-770F37008FEF}">
      <dsp:nvSpPr>
        <dsp:cNvPr id="0" name=""/>
        <dsp:cNvSpPr/>
      </dsp:nvSpPr>
      <dsp:spPr>
        <a:xfrm>
          <a:off x="7506936" y="3241013"/>
          <a:ext cx="2273960" cy="72"/>
        </a:xfrm>
        <a:prstGeom prst="rect">
          <a:avLst/>
        </a:prstGeom>
        <a:solidFill>
          <a:schemeClr val="accent5">
            <a:hueOff val="-9322120"/>
            <a:satOff val="25378"/>
            <a:lumOff val="-6667"/>
            <a:alphaOff val="0"/>
          </a:schemeClr>
        </a:solidFill>
        <a:ln w="12700" cap="flat" cmpd="sng" algn="ctr">
          <a:solidFill>
            <a:schemeClr val="accent5">
              <a:hueOff val="-9322120"/>
              <a:satOff val="25378"/>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D548-9A21-4BBD-9D82-0E9F3D8251C5}">
      <dsp:nvSpPr>
        <dsp:cNvPr id="0" name=""/>
        <dsp:cNvSpPr/>
      </dsp:nvSpPr>
      <dsp:spPr>
        <a:xfrm>
          <a:off x="8599" y="878268"/>
          <a:ext cx="2570148" cy="15420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Formal</a:t>
          </a:r>
        </a:p>
      </dsp:txBody>
      <dsp:txXfrm>
        <a:off x="53765" y="923434"/>
        <a:ext cx="2479816" cy="1451757"/>
      </dsp:txXfrm>
    </dsp:sp>
    <dsp:sp modelId="{07E30269-6FBC-4D5A-A961-5595E974B076}">
      <dsp:nvSpPr>
        <dsp:cNvPr id="0" name=""/>
        <dsp:cNvSpPr/>
      </dsp:nvSpPr>
      <dsp:spPr>
        <a:xfrm>
          <a:off x="2835762" y="1330614"/>
          <a:ext cx="544871" cy="6373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835762" y="1458093"/>
        <a:ext cx="381410" cy="382438"/>
      </dsp:txXfrm>
    </dsp:sp>
    <dsp:sp modelId="{BED43525-A310-436B-B6AC-586D79F9F5C8}">
      <dsp:nvSpPr>
        <dsp:cNvPr id="0" name=""/>
        <dsp:cNvSpPr/>
      </dsp:nvSpPr>
      <dsp:spPr>
        <a:xfrm>
          <a:off x="3606807" y="878268"/>
          <a:ext cx="2570148" cy="1542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Blended</a:t>
          </a:r>
        </a:p>
      </dsp:txBody>
      <dsp:txXfrm>
        <a:off x="3651973" y="923434"/>
        <a:ext cx="2479816" cy="1451757"/>
      </dsp:txXfrm>
    </dsp:sp>
    <dsp:sp modelId="{BDC33850-DD15-45AD-8D2E-87530E323268}">
      <dsp:nvSpPr>
        <dsp:cNvPr id="0" name=""/>
        <dsp:cNvSpPr/>
      </dsp:nvSpPr>
      <dsp:spPr>
        <a:xfrm>
          <a:off x="6433970" y="1330614"/>
          <a:ext cx="544871" cy="6373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433970" y="1458093"/>
        <a:ext cx="381410" cy="382438"/>
      </dsp:txXfrm>
    </dsp:sp>
    <dsp:sp modelId="{45C4E5F0-541C-4BF7-9ACA-DA6FD16C1C52}">
      <dsp:nvSpPr>
        <dsp:cNvPr id="0" name=""/>
        <dsp:cNvSpPr/>
      </dsp:nvSpPr>
      <dsp:spPr>
        <a:xfrm>
          <a:off x="7205015" y="878268"/>
          <a:ext cx="2570148" cy="1542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Informal</a:t>
          </a:r>
        </a:p>
      </dsp:txBody>
      <dsp:txXfrm>
        <a:off x="7250181" y="923434"/>
        <a:ext cx="2479816" cy="1451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9D43-4981-48D2-A872-99F428FE9705}">
      <dsp:nvSpPr>
        <dsp:cNvPr id="0" name=""/>
        <dsp:cNvSpPr/>
      </dsp:nvSpPr>
      <dsp:spPr>
        <a:xfrm>
          <a:off x="950725" y="614055"/>
          <a:ext cx="1021781" cy="1021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6254AB-FFD5-43A3-9621-0F1A67A2E92E}">
      <dsp:nvSpPr>
        <dsp:cNvPr id="0" name=""/>
        <dsp:cNvSpPr/>
      </dsp:nvSpPr>
      <dsp:spPr>
        <a:xfrm>
          <a:off x="1928" y="1724868"/>
          <a:ext cx="2919374" cy="43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dirty="0"/>
            <a:t>Necessary creativity</a:t>
          </a:r>
        </a:p>
      </dsp:txBody>
      <dsp:txXfrm>
        <a:off x="1928" y="1724868"/>
        <a:ext cx="2919374" cy="437906"/>
      </dsp:txXfrm>
    </dsp:sp>
    <dsp:sp modelId="{E3970E8E-7377-403F-A3A9-B31F4CDB9886}">
      <dsp:nvSpPr>
        <dsp:cNvPr id="0" name=""/>
        <dsp:cNvSpPr/>
      </dsp:nvSpPr>
      <dsp:spPr>
        <a:xfrm>
          <a:off x="1928" y="2204185"/>
          <a:ext cx="2919374" cy="480385"/>
        </a:xfrm>
        <a:prstGeom prst="rect">
          <a:avLst/>
        </a:prstGeom>
        <a:noFill/>
        <a:ln>
          <a:noFill/>
        </a:ln>
        <a:effectLst/>
      </dsp:spPr>
      <dsp:style>
        <a:lnRef idx="0">
          <a:scrgbClr r="0" g="0" b="0"/>
        </a:lnRef>
        <a:fillRef idx="0">
          <a:scrgbClr r="0" g="0" b="0"/>
        </a:fillRef>
        <a:effectRef idx="0">
          <a:scrgbClr r="0" g="0" b="0"/>
        </a:effectRef>
        <a:fontRef idx="minor"/>
      </dsp:style>
    </dsp:sp>
    <dsp:sp modelId="{8929C958-A445-4A36-91CD-1B09C80FEAC6}">
      <dsp:nvSpPr>
        <dsp:cNvPr id="0" name=""/>
        <dsp:cNvSpPr/>
      </dsp:nvSpPr>
      <dsp:spPr>
        <a:xfrm>
          <a:off x="4380990" y="614055"/>
          <a:ext cx="1021781" cy="1021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A57E4-074F-4CCB-8A92-B73442F294E7}">
      <dsp:nvSpPr>
        <dsp:cNvPr id="0" name=""/>
        <dsp:cNvSpPr/>
      </dsp:nvSpPr>
      <dsp:spPr>
        <a:xfrm>
          <a:off x="3432194" y="1724868"/>
          <a:ext cx="2919374" cy="43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a:t>Making informal formal</a:t>
          </a:r>
        </a:p>
      </dsp:txBody>
      <dsp:txXfrm>
        <a:off x="3432194" y="1724868"/>
        <a:ext cx="2919374" cy="437906"/>
      </dsp:txXfrm>
    </dsp:sp>
    <dsp:sp modelId="{B9230D60-904C-4873-A857-5062038E4861}">
      <dsp:nvSpPr>
        <dsp:cNvPr id="0" name=""/>
        <dsp:cNvSpPr/>
      </dsp:nvSpPr>
      <dsp:spPr>
        <a:xfrm>
          <a:off x="3432194" y="2204185"/>
          <a:ext cx="2919374" cy="48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Homework, Texting, Phone calls, Email</a:t>
          </a:r>
        </a:p>
      </dsp:txBody>
      <dsp:txXfrm>
        <a:off x="3432194" y="2204185"/>
        <a:ext cx="2919374" cy="480385"/>
      </dsp:txXfrm>
    </dsp:sp>
    <dsp:sp modelId="{5FF74DDE-4840-402E-AA30-874F4F3D0808}">
      <dsp:nvSpPr>
        <dsp:cNvPr id="0" name=""/>
        <dsp:cNvSpPr/>
      </dsp:nvSpPr>
      <dsp:spPr>
        <a:xfrm>
          <a:off x="7811256" y="614055"/>
          <a:ext cx="1021781" cy="1021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DBB30F-4E92-4B82-95AF-DA149AB3ABCE}">
      <dsp:nvSpPr>
        <dsp:cNvPr id="0" name=""/>
        <dsp:cNvSpPr/>
      </dsp:nvSpPr>
      <dsp:spPr>
        <a:xfrm>
          <a:off x="6862459" y="1724868"/>
          <a:ext cx="2919374" cy="43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a:t>Client centered choices</a:t>
          </a:r>
        </a:p>
      </dsp:txBody>
      <dsp:txXfrm>
        <a:off x="6862459" y="1724868"/>
        <a:ext cx="2919374" cy="437906"/>
      </dsp:txXfrm>
    </dsp:sp>
    <dsp:sp modelId="{422B700A-77DC-4B10-AE35-A76CB7A53205}">
      <dsp:nvSpPr>
        <dsp:cNvPr id="0" name=""/>
        <dsp:cNvSpPr/>
      </dsp:nvSpPr>
      <dsp:spPr>
        <a:xfrm>
          <a:off x="6862459" y="2204185"/>
          <a:ext cx="2919374" cy="48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Camera off/on </a:t>
          </a:r>
        </a:p>
      </dsp:txBody>
      <dsp:txXfrm>
        <a:off x="6862459" y="2204185"/>
        <a:ext cx="2919374" cy="480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4BB7-4C29-467E-8780-BD1ECFFD94B0}">
      <dsp:nvSpPr>
        <dsp:cNvPr id="0" name=""/>
        <dsp:cNvSpPr/>
      </dsp:nvSpPr>
      <dsp:spPr>
        <a:xfrm>
          <a:off x="0" y="611"/>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1DE69-D07D-40B1-9245-786C5A678C75}">
      <dsp:nvSpPr>
        <dsp:cNvPr id="0" name=""/>
        <dsp:cNvSpPr/>
      </dsp:nvSpPr>
      <dsp:spPr>
        <a:xfrm>
          <a:off x="433015" y="322689"/>
          <a:ext cx="787301" cy="787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BDB07-0643-41C6-901B-B1DD8CB29F29}">
      <dsp:nvSpPr>
        <dsp:cNvPr id="0" name=""/>
        <dsp:cNvSpPr/>
      </dsp:nvSpPr>
      <dsp:spPr>
        <a:xfrm>
          <a:off x="1653332" y="611"/>
          <a:ext cx="3952994"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1111250">
            <a:lnSpc>
              <a:spcPct val="90000"/>
            </a:lnSpc>
            <a:spcBef>
              <a:spcPct val="0"/>
            </a:spcBef>
            <a:spcAft>
              <a:spcPct val="35000"/>
            </a:spcAft>
            <a:buNone/>
          </a:pPr>
          <a:r>
            <a:rPr lang="en-US" sz="2500" kern="1200"/>
            <a:t>Greater awareness about access issues</a:t>
          </a:r>
        </a:p>
      </dsp:txBody>
      <dsp:txXfrm>
        <a:off x="1653332" y="611"/>
        <a:ext cx="3952994" cy="1431456"/>
      </dsp:txXfrm>
    </dsp:sp>
    <dsp:sp modelId="{5500133A-0F58-4374-A488-83F6D9BAB608}">
      <dsp:nvSpPr>
        <dsp:cNvPr id="0" name=""/>
        <dsp:cNvSpPr/>
      </dsp:nvSpPr>
      <dsp:spPr>
        <a:xfrm>
          <a:off x="0" y="1789932"/>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BD9C4-2039-4330-B4E3-D5D218ABE86D}">
      <dsp:nvSpPr>
        <dsp:cNvPr id="0" name=""/>
        <dsp:cNvSpPr/>
      </dsp:nvSpPr>
      <dsp:spPr>
        <a:xfrm>
          <a:off x="433015" y="2112009"/>
          <a:ext cx="787301" cy="787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F7945-EC89-48E1-9F5C-F03395419B37}">
      <dsp:nvSpPr>
        <dsp:cNvPr id="0" name=""/>
        <dsp:cNvSpPr/>
      </dsp:nvSpPr>
      <dsp:spPr>
        <a:xfrm>
          <a:off x="1653332" y="1789932"/>
          <a:ext cx="2522847"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1111250">
            <a:lnSpc>
              <a:spcPct val="90000"/>
            </a:lnSpc>
            <a:spcBef>
              <a:spcPct val="0"/>
            </a:spcBef>
            <a:spcAft>
              <a:spcPct val="35000"/>
            </a:spcAft>
            <a:buNone/>
          </a:pPr>
          <a:r>
            <a:rPr lang="en-US" sz="2500" kern="1200"/>
            <a:t>Confidentiality and Privacy Concerns</a:t>
          </a:r>
        </a:p>
      </dsp:txBody>
      <dsp:txXfrm>
        <a:off x="1653332" y="1789932"/>
        <a:ext cx="2522847" cy="1431456"/>
      </dsp:txXfrm>
    </dsp:sp>
    <dsp:sp modelId="{C1136D92-3D8F-4E5F-9AE1-6A8100E986C6}">
      <dsp:nvSpPr>
        <dsp:cNvPr id="0" name=""/>
        <dsp:cNvSpPr/>
      </dsp:nvSpPr>
      <dsp:spPr>
        <a:xfrm>
          <a:off x="4176179" y="1789932"/>
          <a:ext cx="1430147"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666750">
            <a:lnSpc>
              <a:spcPct val="90000"/>
            </a:lnSpc>
            <a:spcBef>
              <a:spcPct val="0"/>
            </a:spcBef>
            <a:spcAft>
              <a:spcPct val="35000"/>
            </a:spcAft>
            <a:buNone/>
          </a:pPr>
          <a:r>
            <a:rPr lang="en-US" sz="1500" kern="1200"/>
            <a:t>Disinhibition effect</a:t>
          </a:r>
        </a:p>
      </dsp:txBody>
      <dsp:txXfrm>
        <a:off x="4176179" y="1789932"/>
        <a:ext cx="1430147" cy="1431456"/>
      </dsp:txXfrm>
    </dsp:sp>
    <dsp:sp modelId="{0690D480-09A0-4F2F-9DE4-E8409BD0F3DD}">
      <dsp:nvSpPr>
        <dsp:cNvPr id="0" name=""/>
        <dsp:cNvSpPr/>
      </dsp:nvSpPr>
      <dsp:spPr>
        <a:xfrm>
          <a:off x="0" y="3579252"/>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3A3B7-3C6C-4BC6-88CD-FCC6E31509B7}">
      <dsp:nvSpPr>
        <dsp:cNvPr id="0" name=""/>
        <dsp:cNvSpPr/>
      </dsp:nvSpPr>
      <dsp:spPr>
        <a:xfrm>
          <a:off x="433015" y="3901330"/>
          <a:ext cx="787301" cy="787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65ADC1-B6B6-478E-8312-CFD383128B83}">
      <dsp:nvSpPr>
        <dsp:cNvPr id="0" name=""/>
        <dsp:cNvSpPr/>
      </dsp:nvSpPr>
      <dsp:spPr>
        <a:xfrm>
          <a:off x="1653332" y="3579252"/>
          <a:ext cx="3952994"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1111250">
            <a:lnSpc>
              <a:spcPct val="90000"/>
            </a:lnSpc>
            <a:spcBef>
              <a:spcPct val="0"/>
            </a:spcBef>
            <a:spcAft>
              <a:spcPct val="35000"/>
            </a:spcAft>
            <a:buNone/>
          </a:pPr>
          <a:r>
            <a:rPr lang="en-US" sz="2500" kern="1200"/>
            <a:t>Boundary challenges</a:t>
          </a:r>
        </a:p>
      </dsp:txBody>
      <dsp:txXfrm>
        <a:off x="1653332" y="3579252"/>
        <a:ext cx="3952994" cy="1431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4C40-75C2-453D-8EDD-745B92FB653B}">
      <dsp:nvSpPr>
        <dsp:cNvPr id="0" name=""/>
        <dsp:cNvSpPr/>
      </dsp:nvSpPr>
      <dsp:spPr>
        <a:xfrm>
          <a:off x="654555" y="469516"/>
          <a:ext cx="1250190" cy="12501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A8A6B-07E5-437B-91C0-98F679CB04F6}">
      <dsp:nvSpPr>
        <dsp:cNvPr id="0" name=""/>
        <dsp:cNvSpPr/>
      </dsp:nvSpPr>
      <dsp:spPr>
        <a:xfrm>
          <a:off x="920989" y="735950"/>
          <a:ext cx="717322" cy="717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FA3581-8D8A-4A25-B7D5-B7F4F972A514}">
      <dsp:nvSpPr>
        <dsp:cNvPr id="0" name=""/>
        <dsp:cNvSpPr/>
      </dsp:nvSpPr>
      <dsp:spPr>
        <a:xfrm>
          <a:off x="254904" y="2109110"/>
          <a:ext cx="2049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Needs of clients</a:t>
          </a:r>
        </a:p>
      </dsp:txBody>
      <dsp:txXfrm>
        <a:off x="254904" y="2109110"/>
        <a:ext cx="2049492" cy="720000"/>
      </dsp:txXfrm>
    </dsp:sp>
    <dsp:sp modelId="{879DD75F-659E-4F97-A57F-459AB7DE9C8C}">
      <dsp:nvSpPr>
        <dsp:cNvPr id="0" name=""/>
        <dsp:cNvSpPr/>
      </dsp:nvSpPr>
      <dsp:spPr>
        <a:xfrm>
          <a:off x="3062709" y="469516"/>
          <a:ext cx="1250190" cy="12501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20271-CFA7-47B7-9A24-4DCD7D732C4B}">
      <dsp:nvSpPr>
        <dsp:cNvPr id="0" name=""/>
        <dsp:cNvSpPr/>
      </dsp:nvSpPr>
      <dsp:spPr>
        <a:xfrm>
          <a:off x="3329143" y="735950"/>
          <a:ext cx="717322" cy="717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6DC11-1BDE-4FC8-AA9B-6BDCDCFE1674}">
      <dsp:nvSpPr>
        <dsp:cNvPr id="0" name=""/>
        <dsp:cNvSpPr/>
      </dsp:nvSpPr>
      <dsp:spPr>
        <a:xfrm>
          <a:off x="2663058" y="2109110"/>
          <a:ext cx="2049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Confidentiality</a:t>
          </a:r>
        </a:p>
      </dsp:txBody>
      <dsp:txXfrm>
        <a:off x="2663058" y="2109110"/>
        <a:ext cx="2049492" cy="720000"/>
      </dsp:txXfrm>
    </dsp:sp>
    <dsp:sp modelId="{6230966D-E7CC-42EC-987B-B52EC23EF74D}">
      <dsp:nvSpPr>
        <dsp:cNvPr id="0" name=""/>
        <dsp:cNvSpPr/>
      </dsp:nvSpPr>
      <dsp:spPr>
        <a:xfrm>
          <a:off x="5470863" y="469516"/>
          <a:ext cx="1250190" cy="12501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01477-BAF9-4124-ACA4-BDA380E9E883}">
      <dsp:nvSpPr>
        <dsp:cNvPr id="0" name=""/>
        <dsp:cNvSpPr/>
      </dsp:nvSpPr>
      <dsp:spPr>
        <a:xfrm>
          <a:off x="5737297" y="735950"/>
          <a:ext cx="717322" cy="717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98B695-CE4B-4444-BFD6-FB2CF125463D}">
      <dsp:nvSpPr>
        <dsp:cNvPr id="0" name=""/>
        <dsp:cNvSpPr/>
      </dsp:nvSpPr>
      <dsp:spPr>
        <a:xfrm>
          <a:off x="5071212" y="2109110"/>
          <a:ext cx="2049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Boundaries</a:t>
          </a:r>
        </a:p>
      </dsp:txBody>
      <dsp:txXfrm>
        <a:off x="5071212" y="2109110"/>
        <a:ext cx="2049492" cy="720000"/>
      </dsp:txXfrm>
    </dsp:sp>
    <dsp:sp modelId="{4251733C-D632-45BE-B545-38AC3D78AD5A}">
      <dsp:nvSpPr>
        <dsp:cNvPr id="0" name=""/>
        <dsp:cNvSpPr/>
      </dsp:nvSpPr>
      <dsp:spPr>
        <a:xfrm>
          <a:off x="7879016" y="469516"/>
          <a:ext cx="1250190" cy="12501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6DABB-2C8D-49F1-8664-ACB08AB02BCF}">
      <dsp:nvSpPr>
        <dsp:cNvPr id="0" name=""/>
        <dsp:cNvSpPr/>
      </dsp:nvSpPr>
      <dsp:spPr>
        <a:xfrm>
          <a:off x="8145450" y="735950"/>
          <a:ext cx="717322" cy="717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21C2E-B80D-46C7-A01D-307D0C5DABCA}">
      <dsp:nvSpPr>
        <dsp:cNvPr id="0" name=""/>
        <dsp:cNvSpPr/>
      </dsp:nvSpPr>
      <dsp:spPr>
        <a:xfrm>
          <a:off x="7479365" y="2109110"/>
          <a:ext cx="2049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Safety</a:t>
          </a:r>
        </a:p>
      </dsp:txBody>
      <dsp:txXfrm>
        <a:off x="7479365" y="2109110"/>
        <a:ext cx="204949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5C120-64DA-45E4-9E19-2B6AAE836D8C}">
      <dsp:nvSpPr>
        <dsp:cNvPr id="0" name=""/>
        <dsp:cNvSpPr/>
      </dsp:nvSpPr>
      <dsp:spPr>
        <a:xfrm>
          <a:off x="0" y="0"/>
          <a:ext cx="11178074" cy="0"/>
        </a:xfrm>
        <a:prstGeom prst="line">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0A9470-A2D1-4AA2-8E66-3128BE6B40FA}">
      <dsp:nvSpPr>
        <dsp:cNvPr id="0" name=""/>
        <dsp:cNvSpPr/>
      </dsp:nvSpPr>
      <dsp:spPr>
        <a:xfrm>
          <a:off x="0" y="0"/>
          <a:ext cx="11178074" cy="115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Social workers who provide electronic SW services shall maintain clear professional boundaries</a:t>
          </a:r>
        </a:p>
      </dsp:txBody>
      <dsp:txXfrm>
        <a:off x="0" y="0"/>
        <a:ext cx="11178074" cy="1153598"/>
      </dsp:txXfrm>
    </dsp:sp>
    <dsp:sp modelId="{9FAAF663-39E0-4D9F-8894-C8F2FFADED4E}">
      <dsp:nvSpPr>
        <dsp:cNvPr id="0" name=""/>
        <dsp:cNvSpPr/>
      </dsp:nvSpPr>
      <dsp:spPr>
        <a:xfrm>
          <a:off x="0" y="1153598"/>
          <a:ext cx="11178074" cy="0"/>
        </a:xfrm>
        <a:prstGeom prst="line">
          <a:avLst/>
        </a:prstGeom>
        <a:gradFill rotWithShape="0">
          <a:gsLst>
            <a:gs pos="0">
              <a:schemeClr val="accent5">
                <a:hueOff val="-3107374"/>
                <a:satOff val="8459"/>
                <a:lumOff val="-2222"/>
                <a:alphaOff val="0"/>
                <a:tint val="85000"/>
                <a:shade val="98000"/>
                <a:satMod val="110000"/>
                <a:lumMod val="103000"/>
              </a:schemeClr>
            </a:gs>
            <a:gs pos="50000">
              <a:schemeClr val="accent5">
                <a:hueOff val="-3107374"/>
                <a:satOff val="8459"/>
                <a:lumOff val="-2222"/>
                <a:alphaOff val="0"/>
                <a:shade val="85000"/>
                <a:satMod val="105000"/>
                <a:lumMod val="100000"/>
              </a:schemeClr>
            </a:gs>
            <a:gs pos="100000">
              <a:schemeClr val="accent5">
                <a:hueOff val="-3107374"/>
                <a:satOff val="8459"/>
                <a:lumOff val="-2222"/>
                <a:alphaOff val="0"/>
                <a:shade val="60000"/>
                <a:satMod val="120000"/>
                <a:lumMod val="100000"/>
              </a:schemeClr>
            </a:gs>
          </a:gsLst>
          <a:lin ang="5400000" scaled="0"/>
        </a:gradFill>
        <a:ln w="9525" cap="flat" cmpd="sng" algn="ctr">
          <a:solidFill>
            <a:schemeClr val="accent5">
              <a:hueOff val="-3107374"/>
              <a:satOff val="8459"/>
              <a:lumOff val="-2222"/>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B28FFEB-CEDA-46E8-BBA1-83C8C34168AE}">
      <dsp:nvSpPr>
        <dsp:cNvPr id="0" name=""/>
        <dsp:cNvSpPr/>
      </dsp:nvSpPr>
      <dsp:spPr>
        <a:xfrm>
          <a:off x="0" y="1153598"/>
          <a:ext cx="11178074" cy="115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Challenges between social workers right to freedom and best for the client; trust “professional judgement”</a:t>
          </a:r>
        </a:p>
      </dsp:txBody>
      <dsp:txXfrm>
        <a:off x="0" y="1153598"/>
        <a:ext cx="11178074" cy="1153598"/>
      </dsp:txXfrm>
    </dsp:sp>
    <dsp:sp modelId="{BE31F64E-AF44-4A65-B2FA-75C5789028C8}">
      <dsp:nvSpPr>
        <dsp:cNvPr id="0" name=""/>
        <dsp:cNvSpPr/>
      </dsp:nvSpPr>
      <dsp:spPr>
        <a:xfrm>
          <a:off x="0" y="2307197"/>
          <a:ext cx="11178074" cy="0"/>
        </a:xfrm>
        <a:prstGeom prst="line">
          <a:avLst/>
        </a:prstGeom>
        <a:gradFill rotWithShape="0">
          <a:gsLst>
            <a:gs pos="0">
              <a:schemeClr val="accent5">
                <a:hueOff val="-6214747"/>
                <a:satOff val="16919"/>
                <a:lumOff val="-4445"/>
                <a:alphaOff val="0"/>
                <a:tint val="85000"/>
                <a:shade val="98000"/>
                <a:satMod val="110000"/>
                <a:lumMod val="103000"/>
              </a:schemeClr>
            </a:gs>
            <a:gs pos="50000">
              <a:schemeClr val="accent5">
                <a:hueOff val="-6214747"/>
                <a:satOff val="16919"/>
                <a:lumOff val="-4445"/>
                <a:alphaOff val="0"/>
                <a:shade val="85000"/>
                <a:satMod val="105000"/>
                <a:lumMod val="100000"/>
              </a:schemeClr>
            </a:gs>
            <a:gs pos="100000">
              <a:schemeClr val="accent5">
                <a:hueOff val="-6214747"/>
                <a:satOff val="16919"/>
                <a:lumOff val="-4445"/>
                <a:alphaOff val="0"/>
                <a:shade val="60000"/>
                <a:satMod val="120000"/>
                <a:lumMod val="100000"/>
              </a:schemeClr>
            </a:gs>
          </a:gsLst>
          <a:lin ang="5400000" scaled="0"/>
        </a:gradFill>
        <a:ln w="9525" cap="flat" cmpd="sng" algn="ctr">
          <a:solidFill>
            <a:schemeClr val="accent5">
              <a:hueOff val="-6214747"/>
              <a:satOff val="16919"/>
              <a:lumOff val="-4445"/>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0898D9C-B790-4B97-8DF6-1D43DAB6CF7A}">
      <dsp:nvSpPr>
        <dsp:cNvPr id="0" name=""/>
        <dsp:cNvSpPr/>
      </dsp:nvSpPr>
      <dsp:spPr>
        <a:xfrm>
          <a:off x="0" y="2307197"/>
          <a:ext cx="11178074" cy="115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Be aware that clients may discover personal information about you based on personal affiliations and use of social media 1.06(h)</a:t>
          </a:r>
        </a:p>
      </dsp:txBody>
      <dsp:txXfrm>
        <a:off x="0" y="2307197"/>
        <a:ext cx="11178074" cy="1153598"/>
      </dsp:txXfrm>
    </dsp:sp>
    <dsp:sp modelId="{0E2C133E-686F-4B6B-9F4A-A0F9FB6F2A30}">
      <dsp:nvSpPr>
        <dsp:cNvPr id="0" name=""/>
        <dsp:cNvSpPr/>
      </dsp:nvSpPr>
      <dsp:spPr>
        <a:xfrm>
          <a:off x="0" y="3460796"/>
          <a:ext cx="11178074" cy="0"/>
        </a:xfrm>
        <a:prstGeom prst="line">
          <a:avLst/>
        </a:prstGeom>
        <a:gradFill rotWithShape="0">
          <a:gsLst>
            <a:gs pos="0">
              <a:schemeClr val="accent5">
                <a:hueOff val="-9322120"/>
                <a:satOff val="25378"/>
                <a:lumOff val="-6667"/>
                <a:alphaOff val="0"/>
                <a:tint val="85000"/>
                <a:shade val="98000"/>
                <a:satMod val="110000"/>
                <a:lumMod val="103000"/>
              </a:schemeClr>
            </a:gs>
            <a:gs pos="50000">
              <a:schemeClr val="accent5">
                <a:hueOff val="-9322120"/>
                <a:satOff val="25378"/>
                <a:lumOff val="-6667"/>
                <a:alphaOff val="0"/>
                <a:shade val="85000"/>
                <a:satMod val="105000"/>
                <a:lumMod val="100000"/>
              </a:schemeClr>
            </a:gs>
            <a:gs pos="100000">
              <a:schemeClr val="accent5">
                <a:hueOff val="-9322120"/>
                <a:satOff val="25378"/>
                <a:lumOff val="-6667"/>
                <a:alphaOff val="0"/>
                <a:shade val="60000"/>
                <a:satMod val="120000"/>
                <a:lumMod val="100000"/>
              </a:schemeClr>
            </a:gs>
          </a:gsLst>
          <a:lin ang="5400000" scaled="0"/>
        </a:gradFill>
        <a:ln w="9525" cap="flat" cmpd="sng" algn="ctr">
          <a:solidFill>
            <a:schemeClr val="accent5">
              <a:hueOff val="-9322120"/>
              <a:satOff val="25378"/>
              <a:lumOff val="-6667"/>
              <a:alphaOff val="0"/>
            </a:schemeClr>
          </a:solidFill>
          <a:prstDash val="solid"/>
        </a:ln>
        <a:effectLst>
          <a:outerShdw blurRad="88900" dist="2794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1B8416E-B211-4B37-BAAF-39FF089301E5}">
      <dsp:nvSpPr>
        <dsp:cNvPr id="0" name=""/>
        <dsp:cNvSpPr/>
      </dsp:nvSpPr>
      <dsp:spPr>
        <a:xfrm>
          <a:off x="0" y="3460796"/>
          <a:ext cx="11178074" cy="115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Create social media policies!</a:t>
          </a:r>
        </a:p>
      </dsp:txBody>
      <dsp:txXfrm>
        <a:off x="0" y="3460796"/>
        <a:ext cx="11178074" cy="1153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6DEE6-138D-4153-A42B-F52B01F3577D}">
      <dsp:nvSpPr>
        <dsp:cNvPr id="0" name=""/>
        <dsp:cNvSpPr/>
      </dsp:nvSpPr>
      <dsp:spPr>
        <a:xfrm>
          <a:off x="0" y="73140"/>
          <a:ext cx="5606327"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are some of your current technology concerns?</a:t>
          </a:r>
        </a:p>
      </dsp:txBody>
      <dsp:txXfrm>
        <a:off x="56315" y="129455"/>
        <a:ext cx="5493697" cy="1040990"/>
      </dsp:txXfrm>
    </dsp:sp>
    <dsp:sp modelId="{76FE4E57-6CF8-40AC-8E38-2E369EB828D0}">
      <dsp:nvSpPr>
        <dsp:cNvPr id="0" name=""/>
        <dsp:cNvSpPr/>
      </dsp:nvSpPr>
      <dsp:spPr>
        <a:xfrm>
          <a:off x="0" y="1310280"/>
          <a:ext cx="5606327" cy="1153620"/>
        </a:xfrm>
        <a:prstGeom prst="roundRect">
          <a:avLst/>
        </a:prstGeom>
        <a:solidFill>
          <a:schemeClr val="accent5">
            <a:hueOff val="-3107374"/>
            <a:satOff val="8459"/>
            <a:lumOff val="-22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are some of your current technology needs?</a:t>
          </a:r>
        </a:p>
      </dsp:txBody>
      <dsp:txXfrm>
        <a:off x="56315" y="1366595"/>
        <a:ext cx="5493697" cy="1040990"/>
      </dsp:txXfrm>
    </dsp:sp>
    <dsp:sp modelId="{33265E8B-7D56-45DC-8B55-BE5826772131}">
      <dsp:nvSpPr>
        <dsp:cNvPr id="0" name=""/>
        <dsp:cNvSpPr/>
      </dsp:nvSpPr>
      <dsp:spPr>
        <a:xfrm>
          <a:off x="0" y="2547420"/>
          <a:ext cx="5606327" cy="1153620"/>
        </a:xfrm>
        <a:prstGeom prst="roundRect">
          <a:avLst/>
        </a:prstGeom>
        <a:solidFill>
          <a:schemeClr val="accent5">
            <a:hueOff val="-6214747"/>
            <a:satOff val="16919"/>
            <a:lumOff val="-44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are your technology strengths?</a:t>
          </a:r>
        </a:p>
      </dsp:txBody>
      <dsp:txXfrm>
        <a:off x="56315" y="2603735"/>
        <a:ext cx="5493697" cy="1040990"/>
      </dsp:txXfrm>
    </dsp:sp>
    <dsp:sp modelId="{46399229-B8EC-4811-98E2-4AC5F1F0BBE6}">
      <dsp:nvSpPr>
        <dsp:cNvPr id="0" name=""/>
        <dsp:cNvSpPr/>
      </dsp:nvSpPr>
      <dsp:spPr>
        <a:xfrm>
          <a:off x="0" y="3784560"/>
          <a:ext cx="5606327" cy="1153620"/>
        </a:xfrm>
        <a:prstGeom prst="roundRect">
          <a:avLst/>
        </a:prstGeom>
        <a:solidFill>
          <a:schemeClr val="accent5">
            <a:hueOff val="-9322120"/>
            <a:satOff val="25378"/>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List your technology and practice short term goals. </a:t>
          </a:r>
        </a:p>
      </dsp:txBody>
      <dsp:txXfrm>
        <a:off x="56315" y="3840875"/>
        <a:ext cx="5493697"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7BC077D-9F15-4932-B552-7D5F9B76E0E4}" type="datetimeFigureOut">
              <a:rPr lang="en-US" smtClean="0"/>
              <a:t>9/14/2022</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D9EF1DAC-D64F-42E7-81EA-62093E0ED98B}" type="slidenum">
              <a:rPr lang="en-US" smtClean="0"/>
              <a:t>‹#›</a:t>
            </a:fld>
            <a:endParaRPr lang="en-US" dirty="0"/>
          </a:p>
        </p:txBody>
      </p:sp>
    </p:spTree>
    <p:extLst>
      <p:ext uri="{BB962C8B-B14F-4D97-AF65-F5344CB8AC3E}">
        <p14:creationId xmlns:p14="http://schemas.microsoft.com/office/powerpoint/2010/main" val="368950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cialworkers.org/LinkClick.aspx?fileticket=ms_ArtLqzeI%3d&amp;portalid=0"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mailto:ethics@socialworkers.org" TargetMode="External"/><Relationship Id="rId4" Type="http://schemas.openxmlformats.org/officeDocument/2006/relationships/hyperlink" Target="https://www.socialworkers.org/LinkClick.aspx?fileticket=OSZdMybD-ik%3d&amp;portalid=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tlawreview.com/article/hipaa-privacy-rule-waiver-other-medical-information-questions-during-covid-1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ocialworker.com/feature-articles/ethics-articles/ethical-exceptions-social-workers-in-light-of-covid-19-pandemic-physical-distancin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ocialworkers.org/About/Legal/HIPAA-Help-For-Social-Workers/Telemental-Health"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beazley.com/beazley_academy/interactive_map.html?msclkid=dfdb533d0a2816345c6d32cfd3f0517e&amp;utm_source=bing&amp;utm_medium=cpc&amp;utm_campaign=Beazley%20Virtual%20Care%20%7C%20US%202020&amp;utm_term=%2Btelehealth%20%2Blaws&amp;utm_content=Telehealth%20Regula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cialworktoday.com/news/eoe_061614.shtml" TargetMode="External"/><Relationship Id="rId7" Type="http://schemas.openxmlformats.org/officeDocument/2006/relationships/hyperlink" Target="https://www.socialworkers.org/LinkClick.aspx?fileticket=CNE9p7ux5wk%3d&amp;portalid=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socialworkers.org/LinkClick.aspx?fileticket=eKQXR46sasc%3d&amp;portalid=0" TargetMode="External"/><Relationship Id="rId5" Type="http://schemas.openxmlformats.org/officeDocument/2006/relationships/hyperlink" Target="https://www.socialworkers.org/About/Ethics/Code-of-Ethics/g/LinkClick.aspx?fileticket=lPpjxmAsCTs%3d&amp;portalid=0" TargetMode="External"/><Relationship Id="rId4" Type="http://schemas.openxmlformats.org/officeDocument/2006/relationships/hyperlink" Target="https://www.socialworkers.org/About/Ethics/Code-of-Ethics/History"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ndfonline.com/doi/full/10.1080/1042823100378177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ddit.com/r/socialwork/comments/302bgl/social_work_as_a_bullshit_job_critiques_of_social/?st=jflhjzqt&amp;sh=a56ed5b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1</a:t>
            </a:fld>
            <a:endParaRPr lang="en-US" dirty="0"/>
          </a:p>
        </p:txBody>
      </p:sp>
    </p:spTree>
    <p:extLst>
      <p:ext uri="{BB962C8B-B14F-4D97-AF65-F5344CB8AC3E}">
        <p14:creationId xmlns:p14="http://schemas.microsoft.com/office/powerpoint/2010/main" val="212380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Reamer (2015) discusses the ways that the transition from a very structured, controlled environment of face-to-face service to working from home can create ambiguities for clients and thus confuse practitioner client boundaries</a:t>
            </a:r>
          </a:p>
          <a:p>
            <a:endParaRPr lang="en-US" dirty="0"/>
          </a:p>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14</a:t>
            </a:fld>
            <a:endParaRPr lang="en-US" dirty="0"/>
          </a:p>
        </p:txBody>
      </p:sp>
    </p:spTree>
    <p:extLst>
      <p:ext uri="{BB962C8B-B14F-4D97-AF65-F5344CB8AC3E}">
        <p14:creationId xmlns:p14="http://schemas.microsoft.com/office/powerpoint/2010/main" val="355751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people in the room using technology?</a:t>
            </a:r>
          </a:p>
          <a:p>
            <a:endParaRPr lang="en-US" dirty="0"/>
          </a:p>
          <a:p>
            <a:r>
              <a:rPr lang="en-US" dirty="0"/>
              <a:t>1:45-1:55</a:t>
            </a:r>
          </a:p>
        </p:txBody>
      </p:sp>
      <p:sp>
        <p:nvSpPr>
          <p:cNvPr id="4" name="Slide Number Placeholder 3"/>
          <p:cNvSpPr>
            <a:spLocks noGrp="1"/>
          </p:cNvSpPr>
          <p:nvPr>
            <p:ph type="sldNum" sz="quarter" idx="10"/>
          </p:nvPr>
        </p:nvSpPr>
        <p:spPr/>
        <p:txBody>
          <a:bodyPr/>
          <a:lstStyle/>
          <a:p>
            <a:fld id="{D9EF1DAC-D64F-42E7-81EA-62093E0ED98B}" type="slidenum">
              <a:rPr lang="en-US" smtClean="0"/>
              <a:t>15</a:t>
            </a:fld>
            <a:endParaRPr lang="en-US" dirty="0"/>
          </a:p>
        </p:txBody>
      </p:sp>
    </p:spTree>
    <p:extLst>
      <p:ext uri="{BB962C8B-B14F-4D97-AF65-F5344CB8AC3E}">
        <p14:creationId xmlns:p14="http://schemas.microsoft.com/office/powerpoint/2010/main" val="396186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1:50-1:55</a:t>
            </a:r>
          </a:p>
          <a:p>
            <a:endParaRPr lang="en-US" dirty="0"/>
          </a:p>
          <a:p>
            <a:r>
              <a:rPr lang="en-US" dirty="0"/>
              <a:t>What do a social worker have a RIGHT to do? What can the code STOP them from doing?</a:t>
            </a:r>
          </a:p>
          <a:p>
            <a:r>
              <a:rPr lang="en-US" dirty="0"/>
              <a:t>Safety of whom?</a:t>
            </a:r>
          </a:p>
        </p:txBody>
      </p:sp>
      <p:sp>
        <p:nvSpPr>
          <p:cNvPr id="4" name="Slide Number Placeholder 3"/>
          <p:cNvSpPr>
            <a:spLocks noGrp="1"/>
          </p:cNvSpPr>
          <p:nvPr>
            <p:ph type="sldNum" sz="quarter" idx="10"/>
          </p:nvPr>
        </p:nvSpPr>
        <p:spPr/>
        <p:txBody>
          <a:bodyPr/>
          <a:lstStyle/>
          <a:p>
            <a:fld id="{D9EF1DAC-D64F-42E7-81EA-62093E0ED98B}" type="slidenum">
              <a:rPr lang="en-US" smtClean="0"/>
              <a:t>16</a:t>
            </a:fld>
            <a:endParaRPr lang="en-US" dirty="0"/>
          </a:p>
        </p:txBody>
      </p:sp>
    </p:spTree>
    <p:extLst>
      <p:ext uri="{BB962C8B-B14F-4D97-AF65-F5344CB8AC3E}">
        <p14:creationId xmlns:p14="http://schemas.microsoft.com/office/powerpoint/2010/main" val="59518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1:30-1:32</a:t>
            </a:r>
          </a:p>
          <a:p>
            <a:endParaRPr lang="en-US" dirty="0"/>
          </a:p>
          <a:p>
            <a:r>
              <a:rPr lang="en-US" dirty="0"/>
              <a:t>Current tech changes: approved 8/4/2017 by the Delegate Assembly of the National Association of Social Workers   </a:t>
            </a:r>
            <a:r>
              <a:rPr lang="en-US" u="sng" dirty="0">
                <a:hlinkClick r:id="rId3"/>
              </a:rPr>
              <a:t>https://www.socialworkers.org/LinkClick.aspx?fileticket=ms_ArtLqzeI%3d&amp;portalid=0</a:t>
            </a:r>
            <a:r>
              <a:rPr lang="en-US" dirty="0"/>
              <a:t> </a:t>
            </a:r>
          </a:p>
          <a:p>
            <a:r>
              <a:rPr lang="en-US" dirty="0"/>
              <a:t> effective 1/1/2018 FAQs </a:t>
            </a:r>
            <a:r>
              <a:rPr lang="en-US" u="sng" dirty="0">
                <a:hlinkClick r:id="rId4"/>
              </a:rPr>
              <a:t>https://www.socialworkers.org/LinkClick.aspx?fileticket=OSZdMybD-ik%3d&amp;portalid=0</a:t>
            </a:r>
            <a:r>
              <a:rPr lang="en-US" dirty="0"/>
              <a:t> </a:t>
            </a:r>
          </a:p>
          <a:p>
            <a:r>
              <a:rPr lang="en-US" dirty="0"/>
              <a:t>A SPECIAL THANK YOU TO TASK FORCE CHAIR: » Allan </a:t>
            </a:r>
            <a:r>
              <a:rPr lang="en-US" dirty="0" err="1"/>
              <a:t>Barsky</a:t>
            </a:r>
            <a:r>
              <a:rPr lang="en-US" dirty="0"/>
              <a:t>, JD, MSW, PhD, National Ethics Committee (past chair) Task Force Members: » David Barry, PhD, National Ethics Committee (past chair) » Luis </a:t>
            </a:r>
            <a:r>
              <a:rPr lang="en-US" dirty="0" err="1"/>
              <a:t>Machuca</a:t>
            </a:r>
            <a:r>
              <a:rPr lang="en-US" dirty="0"/>
              <a:t>, MSW » Frederic Reamer, PhD » Kim Strom-Gottfried, PhD » Bo Walker, MSW, LCSW, National Ethics Committee » Dawn Hobdy, MSW, LICSW, director, NASW Office of Ethics and Professional Review NASW Staff Contributors: » Andrea Murray, MSW, LICSW, senior ethics associate » Anne B. Camper, JD, MBA, NASW general counsel » Carolyn </a:t>
            </a:r>
            <a:r>
              <a:rPr lang="en-US" dirty="0" err="1"/>
              <a:t>Polowy</a:t>
            </a:r>
            <a:r>
              <a:rPr lang="en-US" dirty="0"/>
              <a:t>, JD, former NASW general counsel</a:t>
            </a:r>
          </a:p>
          <a:p>
            <a:r>
              <a:rPr lang="en-US" dirty="0"/>
              <a:t>Questions contact: Office of Ethics and Professional Review at </a:t>
            </a:r>
            <a:r>
              <a:rPr lang="en-US" u="sng" dirty="0">
                <a:hlinkClick r:id="rId5"/>
              </a:rPr>
              <a:t>ethics@socialworkers.org</a:t>
            </a:r>
            <a:r>
              <a:rPr lang="en-US" dirty="0"/>
              <a:t> </a:t>
            </a: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17</a:t>
            </a:fld>
            <a:endParaRPr lang="en-US"/>
          </a:p>
        </p:txBody>
      </p:sp>
    </p:spTree>
    <p:extLst>
      <p:ext uri="{BB962C8B-B14F-4D97-AF65-F5344CB8AC3E}">
        <p14:creationId xmlns:p14="http://schemas.microsoft.com/office/powerpoint/2010/main" val="151434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National Association of Social Workers (NASW), Association of Social Work Boards (ASWB), Council on Social Work Education (CSWE) and Clinical Social Worker Association (CSWA) partnered to develop Standards for Technology in Social Work Practice: www.socialworkers.org/LinkClick.aspx? </a:t>
            </a:r>
            <a:r>
              <a:rPr lang="en-US" dirty="0" err="1"/>
              <a:t>fileticket</a:t>
            </a:r>
            <a:r>
              <a:rPr lang="en-US" dirty="0"/>
              <a:t>=lcTcdsHUcng%3d&amp;portalid=-focus today on working with clients not education-but explore if that’s your field!</a:t>
            </a:r>
          </a:p>
          <a:p>
            <a:endParaRPr lang="en-US" dirty="0"/>
          </a:p>
          <a:p>
            <a:endParaRPr lang="en-US" dirty="0"/>
          </a:p>
          <a:p>
            <a:r>
              <a:rPr lang="en-US" dirty="0"/>
              <a:t>https://www.illinois.gov/hfs/MedicalProviders/notices/Pages/prn180110b.aspx  </a:t>
            </a:r>
          </a:p>
          <a:p>
            <a:endParaRPr lang="en-US" dirty="0"/>
          </a:p>
          <a:p>
            <a:r>
              <a:rPr lang="en-US" dirty="0"/>
              <a:t>As of 1/2018 no longer required to be physically present in the same room at all times while patient is receiving telehealth services-but must be available all times at originating site</a:t>
            </a:r>
          </a:p>
          <a:p>
            <a:endParaRPr lang="en-US" dirty="0"/>
          </a:p>
          <a:p>
            <a:r>
              <a:rPr lang="en-US" dirty="0"/>
              <a:t>MO-none</a:t>
            </a:r>
          </a:p>
          <a:p>
            <a:endParaRPr lang="en-US" dirty="0"/>
          </a:p>
          <a:p>
            <a:r>
              <a:rPr lang="en-US" dirty="0"/>
              <a:t>HIPAA</a:t>
            </a:r>
          </a:p>
          <a:p>
            <a:endParaRPr lang="en-US" dirty="0"/>
          </a:p>
          <a:p>
            <a:r>
              <a:rPr lang="en-US" sz="1200" kern="1200" dirty="0">
                <a:solidFill>
                  <a:schemeClr val="tx1"/>
                </a:solidFill>
                <a:effectLst/>
                <a:latin typeface="+mn-lt"/>
                <a:ea typeface="+mn-ea"/>
                <a:cs typeface="+mn-cs"/>
              </a:rPr>
              <a:t>Get state license boards willing to take temporary licenses </a:t>
            </a:r>
          </a:p>
          <a:p>
            <a:r>
              <a:rPr lang="en-US" sz="1200" kern="1200" dirty="0">
                <a:solidFill>
                  <a:schemeClr val="tx1"/>
                </a:solidFill>
                <a:effectLst/>
                <a:latin typeface="+mn-lt"/>
                <a:ea typeface="+mn-ea"/>
                <a:cs typeface="+mn-cs"/>
              </a:rPr>
              <a:t>Consultations </a:t>
            </a:r>
          </a:p>
          <a:p>
            <a:endParaRPr lang="en-US" dirty="0"/>
          </a:p>
          <a:p>
            <a:r>
              <a:rPr lang="en-US" sz="1200" kern="1200" dirty="0">
                <a:solidFill>
                  <a:schemeClr val="tx1"/>
                </a:solidFill>
                <a:effectLst/>
                <a:latin typeface="+mn-lt"/>
                <a:ea typeface="+mn-ea"/>
                <a:cs typeface="+mn-cs"/>
              </a:rPr>
              <a:t>HIPAA rule changes </a:t>
            </a:r>
            <a:r>
              <a:rPr lang="en-US" sz="1200" u="sng" kern="1200" dirty="0">
                <a:solidFill>
                  <a:schemeClr val="tx1"/>
                </a:solidFill>
                <a:effectLst/>
                <a:latin typeface="+mn-lt"/>
                <a:ea typeface="+mn-ea"/>
                <a:cs typeface="+mn-cs"/>
                <a:hlinkClick r:id="rId3"/>
              </a:rPr>
              <a:t>https://www.natlawreview.com/article/hipaa-privacy-rule-waiver-other-medical-information-questions-during-covid-19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Ethical exceptions for social workers in light of the COVID-19 Pandemic</a:t>
            </a:r>
          </a:p>
          <a:p>
            <a:r>
              <a:rPr lang="en-US" sz="1200" u="sng" kern="1200" dirty="0">
                <a:solidFill>
                  <a:schemeClr val="tx1"/>
                </a:solidFill>
                <a:effectLst/>
                <a:latin typeface="+mn-lt"/>
                <a:ea typeface="+mn-ea"/>
                <a:cs typeface="+mn-cs"/>
                <a:hlinkClick r:id="rId4"/>
              </a:rPr>
              <a:t>https://www.socialworker.com/feature-articles/ethics-articles/ethical-exceptions-social-workers-in-light-of-covid-19-pandemic-physical-distancing/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18</a:t>
            </a:fld>
            <a:endParaRPr lang="en-US"/>
          </a:p>
        </p:txBody>
      </p:sp>
    </p:spTree>
    <p:extLst>
      <p:ext uri="{BB962C8B-B14F-4D97-AF65-F5344CB8AC3E}">
        <p14:creationId xmlns:p14="http://schemas.microsoft.com/office/powerpoint/2010/main" val="272443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Telemental</a:t>
            </a:r>
            <a:r>
              <a:rPr lang="en-US" dirty="0">
                <a:hlinkClick r:id="rId3"/>
              </a:rPr>
              <a:t> Health (socialworkers.org)</a:t>
            </a:r>
            <a:endParaRPr lang="en-US" dirty="0">
              <a:hlinkClick r:id="rId4"/>
            </a:endParaRPr>
          </a:p>
          <a:p>
            <a:endParaRPr lang="en-US" dirty="0">
              <a:hlinkClick r:id="rId4"/>
            </a:endParaRPr>
          </a:p>
          <a:p>
            <a:r>
              <a:rPr lang="en-US" dirty="0">
                <a:hlinkClick r:id="rId4"/>
              </a:rPr>
              <a:t>U.S. Telehealth Laws Interactive Map (beazley.com)</a:t>
            </a:r>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19</a:t>
            </a:fld>
            <a:endParaRPr lang="en-US" dirty="0"/>
          </a:p>
        </p:txBody>
      </p:sp>
    </p:spTree>
    <p:extLst>
      <p:ext uri="{BB962C8B-B14F-4D97-AF65-F5344CB8AC3E}">
        <p14:creationId xmlns:p14="http://schemas.microsoft.com/office/powerpoint/2010/main" val="4116593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20</a:t>
            </a:fld>
            <a:endParaRPr lang="en-US" dirty="0"/>
          </a:p>
        </p:txBody>
      </p:sp>
    </p:spTree>
    <p:extLst>
      <p:ext uri="{BB962C8B-B14F-4D97-AF65-F5344CB8AC3E}">
        <p14:creationId xmlns:p14="http://schemas.microsoft.com/office/powerpoint/2010/main" val="407888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21</a:t>
            </a:fld>
            <a:endParaRPr lang="en-US" dirty="0"/>
          </a:p>
        </p:txBody>
      </p:sp>
    </p:spTree>
    <p:extLst>
      <p:ext uri="{BB962C8B-B14F-4D97-AF65-F5344CB8AC3E}">
        <p14:creationId xmlns:p14="http://schemas.microsoft.com/office/powerpoint/2010/main" val="136606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22</a:t>
            </a:fld>
            <a:endParaRPr lang="en-US" dirty="0"/>
          </a:p>
        </p:txBody>
      </p:sp>
    </p:spTree>
    <p:extLst>
      <p:ext uri="{BB962C8B-B14F-4D97-AF65-F5344CB8AC3E}">
        <p14:creationId xmlns:p14="http://schemas.microsoft.com/office/powerpoint/2010/main" val="361069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23</a:t>
            </a:fld>
            <a:endParaRPr lang="en-US" dirty="0"/>
          </a:p>
        </p:txBody>
      </p:sp>
    </p:spTree>
    <p:extLst>
      <p:ext uri="{BB962C8B-B14F-4D97-AF65-F5344CB8AC3E}">
        <p14:creationId xmlns:p14="http://schemas.microsoft.com/office/powerpoint/2010/main" val="156082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1:00-1:15</a:t>
            </a:r>
          </a:p>
          <a:p>
            <a:endParaRPr lang="en-US" dirty="0"/>
          </a:p>
          <a:p>
            <a:r>
              <a:rPr lang="en-US" dirty="0"/>
              <a:t>My intro-focus on ethics includes client self determination and intersectional analysis-why tech? issues abound!</a:t>
            </a:r>
          </a:p>
          <a:p>
            <a:r>
              <a:rPr lang="en-US" dirty="0"/>
              <a:t>NOT an expert on technology itself-help you understand the changes, think about your level of protection, and find resources to increase your clients safety and access and your own safety</a:t>
            </a:r>
          </a:p>
          <a:p>
            <a:r>
              <a:rPr lang="en-US" dirty="0"/>
              <a:t>At table-</a:t>
            </a:r>
          </a:p>
          <a:p>
            <a:endParaRPr lang="en-US" dirty="0"/>
          </a:p>
          <a:p>
            <a:r>
              <a:rPr lang="en-US" dirty="0"/>
              <a:t>Read room-some kind of individual or group clinical work? Community work? Work in non-profit? Private practice? </a:t>
            </a:r>
          </a:p>
          <a:p>
            <a:endParaRPr lang="en-US" dirty="0"/>
          </a:p>
          <a:p>
            <a:r>
              <a:rPr lang="en-US" dirty="0"/>
              <a:t>What are ethics? Guidelines for our profession-an overall map not “</a:t>
            </a:r>
            <a:r>
              <a:rPr lang="en-US" dirty="0" err="1"/>
              <a:t>siri</a:t>
            </a:r>
            <a:r>
              <a:rPr lang="en-US" dirty="0"/>
              <a:t>” directions; therefore I won’t be telling you what to do with technology; but helping us all think about how technology impacts our clients and our practice </a:t>
            </a:r>
          </a:p>
        </p:txBody>
      </p:sp>
      <p:sp>
        <p:nvSpPr>
          <p:cNvPr id="4" name="Slide Number Placeholder 3"/>
          <p:cNvSpPr>
            <a:spLocks noGrp="1"/>
          </p:cNvSpPr>
          <p:nvPr>
            <p:ph type="sldNum" sz="quarter" idx="10"/>
          </p:nvPr>
        </p:nvSpPr>
        <p:spPr/>
        <p:txBody>
          <a:bodyPr/>
          <a:lstStyle/>
          <a:p>
            <a:fld id="{D9EF1DAC-D64F-42E7-81EA-62093E0ED98B}" type="slidenum">
              <a:rPr lang="en-US" smtClean="0"/>
              <a:t>2</a:t>
            </a:fld>
            <a:endParaRPr lang="en-US" dirty="0"/>
          </a:p>
        </p:txBody>
      </p:sp>
    </p:spTree>
    <p:extLst>
      <p:ext uri="{BB962C8B-B14F-4D97-AF65-F5344CB8AC3E}">
        <p14:creationId xmlns:p14="http://schemas.microsoft.com/office/powerpoint/2010/main" val="77689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24</a:t>
            </a:fld>
            <a:endParaRPr lang="en-US" dirty="0"/>
          </a:p>
        </p:txBody>
      </p:sp>
    </p:spTree>
    <p:extLst>
      <p:ext uri="{BB962C8B-B14F-4D97-AF65-F5344CB8AC3E}">
        <p14:creationId xmlns:p14="http://schemas.microsoft.com/office/powerpoint/2010/main" val="3713889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25</a:t>
            </a:fld>
            <a:endParaRPr lang="en-US" dirty="0"/>
          </a:p>
        </p:txBody>
      </p:sp>
    </p:spTree>
    <p:extLst>
      <p:ext uri="{BB962C8B-B14F-4D97-AF65-F5344CB8AC3E}">
        <p14:creationId xmlns:p14="http://schemas.microsoft.com/office/powerpoint/2010/main" val="344409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26</a:t>
            </a:fld>
            <a:endParaRPr lang="en-US" dirty="0"/>
          </a:p>
        </p:txBody>
      </p:sp>
    </p:spTree>
    <p:extLst>
      <p:ext uri="{BB962C8B-B14F-4D97-AF65-F5344CB8AC3E}">
        <p14:creationId xmlns:p14="http://schemas.microsoft.com/office/powerpoint/2010/main" val="25455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1.01 Commitment to Clients</a:t>
            </a:r>
          </a:p>
          <a:p>
            <a:pPr fontAlgn="base"/>
            <a:r>
              <a:rPr lang="en-US" sz="1200" b="0" i="0" kern="1200" dirty="0">
                <a:solidFill>
                  <a:schemeClr val="tx1"/>
                </a:solidFill>
                <a:effectLst/>
                <a:latin typeface="+mn-lt"/>
                <a:ea typeface="+mn-ea"/>
                <a:cs typeface="+mn-cs"/>
              </a:rPr>
              <a:t>Social workers' primary responsibility is to promote the well-being of clients. In general, clients' interests are primary. However, social workers' responsibility to the larger society or specific legal obligations may on limited occasions supersede the loyalty owed clients, and clients should be so advised. (Examples include when a social worker is required by law to report that a client has abused a child or has threatened to harm self or others.)</a:t>
            </a:r>
          </a:p>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27</a:t>
            </a:fld>
            <a:endParaRPr lang="en-US" dirty="0"/>
          </a:p>
        </p:txBody>
      </p:sp>
    </p:spTree>
    <p:extLst>
      <p:ext uri="{BB962C8B-B14F-4D97-AF65-F5344CB8AC3E}">
        <p14:creationId xmlns:p14="http://schemas.microsoft.com/office/powerpoint/2010/main" val="99708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Social workers should provide services to clients only in the context of a professional relationship based, when appropriate, on valid informed consent. Social workers should use clear and understandable language to inform clients of the purpose of the services, risks related to the services, limits to services because of the requirements of a third-party payer, relevant costs, reasonable alternatives, clients' right to refuse or withdraw consent, and the time frame covered by the consent. Social workers should provide clients with an opportunity to ask questions.</a:t>
            </a:r>
          </a:p>
          <a:p>
            <a:pPr fontAlgn="base"/>
            <a:r>
              <a:rPr lang="en-US" sz="1200" b="0" i="0" kern="1200" dirty="0">
                <a:solidFill>
                  <a:schemeClr val="tx1"/>
                </a:solidFill>
                <a:effectLst/>
                <a:latin typeface="+mn-lt"/>
                <a:ea typeface="+mn-ea"/>
                <a:cs typeface="+mn-cs"/>
              </a:rPr>
              <a:t>(b) In instances when clients are not literate or have difficulty understanding the primary language used in the practice setting, social workers should take steps to ensure clients' comprehension. This may include providing clients with a detailed verbal explanation or arranging for a qualified interpreter or translator whenever possible.</a:t>
            </a:r>
          </a:p>
          <a:p>
            <a:pPr fontAlgn="base"/>
            <a:r>
              <a:rPr lang="en-US" sz="1200" b="0" i="0" kern="1200" dirty="0">
                <a:solidFill>
                  <a:schemeClr val="tx1"/>
                </a:solidFill>
                <a:effectLst/>
                <a:latin typeface="+mn-lt"/>
                <a:ea typeface="+mn-ea"/>
                <a:cs typeface="+mn-cs"/>
              </a:rPr>
              <a:t>(c) In instances when clients lack the capacity to provide informed consent, social workers should protect clients' interests by seeking permission from an appropriate third party, informing clients consistent with the clients' level of understanding. In such instances social workers should seek to ensure that the third party acts in a manner consistent with clients' wishes and interests. Social workers should take reasonable steps to enhance such clients' ability to give informed consent.</a:t>
            </a:r>
          </a:p>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28</a:t>
            </a:fld>
            <a:endParaRPr lang="en-US" dirty="0"/>
          </a:p>
        </p:txBody>
      </p:sp>
    </p:spTree>
    <p:extLst>
      <p:ext uri="{BB962C8B-B14F-4D97-AF65-F5344CB8AC3E}">
        <p14:creationId xmlns:p14="http://schemas.microsoft.com/office/powerpoint/2010/main" val="371368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know</a:t>
            </a:r>
          </a:p>
          <a:p>
            <a:r>
              <a:rPr lang="en-US" dirty="0"/>
              <a:t>WHERE there is a NUMBER from the CODE OF ETHICS; no number-from standards</a:t>
            </a:r>
          </a:p>
          <a:p>
            <a:endParaRPr lang="en-US" dirty="0"/>
          </a:p>
          <a:p>
            <a:r>
              <a:rPr lang="en-US" dirty="0"/>
              <a:t> WHERE the client is in terms of safety, context of clients environment AND to understand the laws and regulations of the community</a:t>
            </a:r>
          </a:p>
        </p:txBody>
      </p:sp>
      <p:sp>
        <p:nvSpPr>
          <p:cNvPr id="4" name="Slide Number Placeholder 3"/>
          <p:cNvSpPr>
            <a:spLocks noGrp="1"/>
          </p:cNvSpPr>
          <p:nvPr>
            <p:ph type="sldNum" sz="quarter" idx="10"/>
          </p:nvPr>
        </p:nvSpPr>
        <p:spPr/>
        <p:txBody>
          <a:bodyPr/>
          <a:lstStyle/>
          <a:p>
            <a:fld id="{D9EF1DAC-D64F-42E7-81EA-62093E0ED98B}" type="slidenum">
              <a:rPr lang="en-US" smtClean="0"/>
              <a:t>29</a:t>
            </a:fld>
            <a:endParaRPr lang="en-US" dirty="0"/>
          </a:p>
        </p:txBody>
      </p:sp>
    </p:spTree>
    <p:extLst>
      <p:ext uri="{BB962C8B-B14F-4D97-AF65-F5344CB8AC3E}">
        <p14:creationId xmlns:p14="http://schemas.microsoft.com/office/powerpoint/2010/main" val="225868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EF1DAC-D64F-42E7-81EA-62093E0ED98B}" type="slidenum">
              <a:rPr lang="en-US" smtClean="0"/>
              <a:t>30</a:t>
            </a:fld>
            <a:endParaRPr lang="en-US" dirty="0"/>
          </a:p>
        </p:txBody>
      </p:sp>
    </p:spTree>
    <p:extLst>
      <p:ext uri="{BB962C8B-B14F-4D97-AF65-F5344CB8AC3E}">
        <p14:creationId xmlns:p14="http://schemas.microsoft.com/office/powerpoint/2010/main" val="38437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31</a:t>
            </a:fld>
            <a:endParaRPr lang="en-US" dirty="0"/>
          </a:p>
        </p:txBody>
      </p:sp>
    </p:spTree>
    <p:extLst>
      <p:ext uri="{BB962C8B-B14F-4D97-AF65-F5344CB8AC3E}">
        <p14:creationId xmlns:p14="http://schemas.microsoft.com/office/powerpoint/2010/main" val="1475443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priori arrangements should be made with local law enforcement and social services that are responsible for initiating involuntary commitments.</a:t>
            </a:r>
          </a:p>
          <a:p>
            <a:endParaRPr lang="en-US" dirty="0"/>
          </a:p>
          <a:p>
            <a:r>
              <a:rPr lang="en-US" dirty="0"/>
              <a:t>Child abuse reporting etc.</a:t>
            </a:r>
          </a:p>
        </p:txBody>
      </p:sp>
      <p:sp>
        <p:nvSpPr>
          <p:cNvPr id="4" name="Slide Number Placeholder 3"/>
          <p:cNvSpPr>
            <a:spLocks noGrp="1"/>
          </p:cNvSpPr>
          <p:nvPr>
            <p:ph type="sldNum" sz="quarter" idx="10"/>
          </p:nvPr>
        </p:nvSpPr>
        <p:spPr/>
        <p:txBody>
          <a:bodyPr/>
          <a:lstStyle/>
          <a:p>
            <a:fld id="{D9EF1DAC-D64F-42E7-81EA-62093E0ED98B}" type="slidenum">
              <a:rPr lang="en-US" smtClean="0"/>
              <a:t>32</a:t>
            </a:fld>
            <a:endParaRPr lang="en-US" dirty="0"/>
          </a:p>
        </p:txBody>
      </p:sp>
    </p:spTree>
    <p:extLst>
      <p:ext uri="{BB962C8B-B14F-4D97-AF65-F5344CB8AC3E}">
        <p14:creationId xmlns:p14="http://schemas.microsoft.com/office/powerpoint/2010/main" val="2818267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a:t>
            </a:r>
          </a:p>
          <a:p>
            <a:endParaRPr lang="en-US" dirty="0"/>
          </a:p>
          <a:p>
            <a:r>
              <a:rPr lang="en-US" dirty="0"/>
              <a:t>Client/SW privilege, duty to report, addiction, duty to protect clients and 3</a:t>
            </a:r>
            <a:r>
              <a:rPr lang="en-US" baseline="30000" dirty="0"/>
              <a:t>rd</a:t>
            </a:r>
            <a:r>
              <a:rPr lang="en-US" dirty="0"/>
              <a:t> parties, mental health </a:t>
            </a:r>
          </a:p>
        </p:txBody>
      </p:sp>
      <p:sp>
        <p:nvSpPr>
          <p:cNvPr id="4" name="Slide Number Placeholder 3"/>
          <p:cNvSpPr>
            <a:spLocks noGrp="1"/>
          </p:cNvSpPr>
          <p:nvPr>
            <p:ph type="sldNum" sz="quarter" idx="10"/>
          </p:nvPr>
        </p:nvSpPr>
        <p:spPr/>
        <p:txBody>
          <a:bodyPr/>
          <a:lstStyle/>
          <a:p>
            <a:fld id="{D9EF1DAC-D64F-42E7-81EA-62093E0ED98B}" type="slidenum">
              <a:rPr lang="en-US" smtClean="0"/>
              <a:t>33</a:t>
            </a:fld>
            <a:endParaRPr lang="en-US" dirty="0"/>
          </a:p>
        </p:txBody>
      </p:sp>
    </p:spTree>
    <p:extLst>
      <p:ext uri="{BB962C8B-B14F-4D97-AF65-F5344CB8AC3E}">
        <p14:creationId xmlns:p14="http://schemas.microsoft.com/office/powerpoint/2010/main" val="386018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am I? Not an expert in technology OR a lawyer</a:t>
            </a:r>
          </a:p>
          <a:p>
            <a:r>
              <a:rPr lang="en-US" dirty="0"/>
              <a:t>Why am I here?</a:t>
            </a:r>
          </a:p>
          <a:p>
            <a:r>
              <a:rPr lang="en-US" dirty="0"/>
              <a:t>Why are you here?</a:t>
            </a:r>
          </a:p>
          <a:p>
            <a:endParaRPr lang="en-US" dirty="0"/>
          </a:p>
          <a:p>
            <a:r>
              <a:rPr lang="en-US" dirty="0"/>
              <a:t>Balance general information with COVID situations</a:t>
            </a:r>
          </a:p>
          <a:p>
            <a:endParaRPr lang="en-US" dirty="0"/>
          </a:p>
          <a:p>
            <a:r>
              <a:rPr lang="en-US" dirty="0"/>
              <a:t>Recognize that this presentation was scheduled for January--I updated the presentation based on the latest information HOWEVER everything is changing and in motion; most of the nation ethical experts are also still working through ideas-so, if we get stuck, we can work collectively to problem solve and then move forward from there. </a:t>
            </a:r>
          </a:p>
        </p:txBody>
      </p:sp>
      <p:sp>
        <p:nvSpPr>
          <p:cNvPr id="4" name="Slide Number Placeholder 3"/>
          <p:cNvSpPr>
            <a:spLocks noGrp="1"/>
          </p:cNvSpPr>
          <p:nvPr>
            <p:ph type="sldNum" sz="quarter" idx="5"/>
          </p:nvPr>
        </p:nvSpPr>
        <p:spPr/>
        <p:txBody>
          <a:bodyPr/>
          <a:lstStyle/>
          <a:p>
            <a:fld id="{D9EF1DAC-D64F-42E7-81EA-62093E0ED98B}" type="slidenum">
              <a:rPr lang="en-US" smtClean="0"/>
              <a:t>4</a:t>
            </a:fld>
            <a:endParaRPr lang="en-US" dirty="0"/>
          </a:p>
        </p:txBody>
      </p:sp>
    </p:spTree>
    <p:extLst>
      <p:ext uri="{BB962C8B-B14F-4D97-AF65-F5344CB8AC3E}">
        <p14:creationId xmlns:p14="http://schemas.microsoft.com/office/powerpoint/2010/main" val="1832997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34</a:t>
            </a:fld>
            <a:endParaRPr lang="en-US" dirty="0"/>
          </a:p>
        </p:txBody>
      </p:sp>
    </p:spTree>
    <p:extLst>
      <p:ext uri="{BB962C8B-B14F-4D97-AF65-F5344CB8AC3E}">
        <p14:creationId xmlns:p14="http://schemas.microsoft.com/office/powerpoint/2010/main" val="1222207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2:15</a:t>
            </a:r>
          </a:p>
          <a:p>
            <a:r>
              <a:rPr lang="en-US" dirty="0"/>
              <a:t>Based on standards and code of ethics</a:t>
            </a:r>
          </a:p>
          <a:p>
            <a:endParaRPr lang="en-US" dirty="0"/>
          </a:p>
          <a:p>
            <a:r>
              <a:rPr lang="en-US" dirty="0"/>
              <a:t>If at high risk of suicide or self harm, technology may not be the best form of practice; if so, create a plan-</a:t>
            </a:r>
          </a:p>
          <a:p>
            <a:endParaRPr lang="en-US" dirty="0"/>
          </a:p>
          <a:p>
            <a:r>
              <a:rPr lang="en-US" dirty="0"/>
              <a:t>If creating a web site, how meet the needs of those with visual impairments; what about those who speak other languages?</a:t>
            </a:r>
          </a:p>
          <a:p>
            <a:endParaRPr lang="en-US" dirty="0"/>
          </a:p>
          <a:p>
            <a:r>
              <a:rPr lang="en-US" dirty="0"/>
              <a:t>Need to be aware of cultural, environmental, economic, ability, linguistic and other social diversity issues that may affect delivery or use of services involving the use of technology</a:t>
            </a:r>
          </a:p>
        </p:txBody>
      </p:sp>
      <p:sp>
        <p:nvSpPr>
          <p:cNvPr id="4" name="Slide Number Placeholder 3"/>
          <p:cNvSpPr>
            <a:spLocks noGrp="1"/>
          </p:cNvSpPr>
          <p:nvPr>
            <p:ph type="sldNum" sz="quarter" idx="10"/>
          </p:nvPr>
        </p:nvSpPr>
        <p:spPr/>
        <p:txBody>
          <a:bodyPr/>
          <a:lstStyle/>
          <a:p>
            <a:fld id="{D9EF1DAC-D64F-42E7-81EA-62093E0ED98B}" type="slidenum">
              <a:rPr lang="en-US" smtClean="0"/>
              <a:t>35</a:t>
            </a:fld>
            <a:endParaRPr lang="en-US" dirty="0"/>
          </a:p>
        </p:txBody>
      </p:sp>
    </p:spTree>
    <p:extLst>
      <p:ext uri="{BB962C8B-B14F-4D97-AF65-F5344CB8AC3E}">
        <p14:creationId xmlns:p14="http://schemas.microsoft.com/office/powerpoint/2010/main" val="4242653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Social workers should be alert to and avoid conflicts of interest that interfere with the exercise of professional discretion and impartial judgment. Social workers should inform clients when a real or potential conflict of interest arises and take reasonable steps to resolve the issue in a manner that makes the clients' interests primary and protects clients' interests to the greatest extent possible. In some cases, protecting clients' interests may require termination of the professional relationship with proper referral of the client.</a:t>
            </a:r>
          </a:p>
          <a:p>
            <a:pPr fontAlgn="base"/>
            <a:r>
              <a:rPr lang="en-US" sz="1200" b="0" i="0" kern="1200" dirty="0">
                <a:solidFill>
                  <a:schemeClr val="tx1"/>
                </a:solidFill>
                <a:effectLst/>
                <a:latin typeface="+mn-lt"/>
                <a:ea typeface="+mn-ea"/>
                <a:cs typeface="+mn-cs"/>
              </a:rPr>
              <a:t>(b) Social workers should not take unfair advantage of any professional relationship or exploit others to further their personal, religious, political, or business interests.</a:t>
            </a:r>
          </a:p>
          <a:p>
            <a:pPr fontAlgn="base"/>
            <a:r>
              <a:rPr lang="en-US" sz="1200" b="0" i="0" kern="1200" dirty="0">
                <a:solidFill>
                  <a:schemeClr val="tx1"/>
                </a:solidFill>
                <a:effectLst/>
                <a:latin typeface="+mn-lt"/>
                <a:ea typeface="+mn-ea"/>
                <a:cs typeface="+mn-cs"/>
              </a:rPr>
              <a:t>(c) Social workers should not engage in dual or multiple relationships with clients or former clients in which there is a risk of exploitation or potential harm to the client. In instances when dual or multiple relationships are unavoidable, social workers should take steps to protect clients and are responsible for setting clear, appropriate, and culturally sensitive boundaries. (Dual or multiple relationships occur when social workers relate to clients in more than one relationship, whether professional, social, or business. Dual or multiple relationships can occur simultaneously or consecutively.)</a:t>
            </a:r>
          </a:p>
          <a:p>
            <a:pPr fontAlgn="base"/>
            <a:r>
              <a:rPr lang="en-US" sz="1200" b="0" i="0" kern="1200" dirty="0">
                <a:solidFill>
                  <a:schemeClr val="tx1"/>
                </a:solidFill>
                <a:effectLst/>
                <a:latin typeface="+mn-lt"/>
                <a:ea typeface="+mn-ea"/>
                <a:cs typeface="+mn-cs"/>
              </a:rPr>
              <a:t>(d) When social workers provide services to two or more people who have a relationship with each other (for example, couples, family members), social workers should clarify with all parties which individuals will be considered clients and the nature of social workers' professional obligations to the various individuals who are receiving services. Social workers who anticipate a conflict of interest among the individuals receiving services or who anticipate having to perform in potentially conflicting roles (for example, when a social worker is asked to testify in a child custody dispute or divorce proceedings involving clients) should clarify their role with the parties involved and take appropriate action to minimize any conflict of interest.</a:t>
            </a:r>
          </a:p>
          <a:p>
            <a:pPr fontAlgn="base"/>
            <a:r>
              <a:rPr lang="en-US" sz="1200" b="0" i="0" kern="1200" dirty="0">
                <a:solidFill>
                  <a:schemeClr val="tx1"/>
                </a:solidFill>
                <a:effectLst/>
                <a:latin typeface="+mn-lt"/>
                <a:ea typeface="+mn-ea"/>
                <a:cs typeface="+mn-cs"/>
              </a:rPr>
              <a:t>(e) Social workers should avoid communication with clients using technology (such as social networking sites, online chat, e-mail, text messages, telephone, and video) for personal or non-work-related purposes.</a:t>
            </a:r>
          </a:p>
          <a:p>
            <a:pPr fontAlgn="base"/>
            <a:r>
              <a:rPr lang="en-US" sz="1200" b="0" i="0" kern="1200" dirty="0">
                <a:solidFill>
                  <a:schemeClr val="tx1"/>
                </a:solidFill>
                <a:effectLst/>
                <a:latin typeface="+mn-lt"/>
                <a:ea typeface="+mn-ea"/>
                <a:cs typeface="+mn-cs"/>
              </a:rPr>
              <a:t>(f) Social workers should be aware that posting personal information on professional Web sites or other media might cause boundary confusion, inappropriate dual relationships, or harm to clients.</a:t>
            </a:r>
          </a:p>
          <a:p>
            <a:pPr fontAlgn="base"/>
            <a:r>
              <a:rPr lang="en-US" sz="1200" b="0" i="0" kern="1200" dirty="0">
                <a:solidFill>
                  <a:schemeClr val="tx1"/>
                </a:solidFill>
                <a:effectLst/>
                <a:latin typeface="+mn-lt"/>
                <a:ea typeface="+mn-ea"/>
                <a:cs typeface="+mn-cs"/>
              </a:rPr>
              <a:t>(g) Social workers should be aware that personal affiliations may increase the likelihood that clients may discover the social worker’s presence on Web sites, social media, and other forms of technology. Social workers should be aware that involvement in electronic communication with groups based on race, ethnicity, language, sexual orientation, gender identity or expression, mental or physical ability, religion, immigration status, and other personal affiliations may affect their ability to work effectively with particular clients.</a:t>
            </a: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37</a:t>
            </a:fld>
            <a:endParaRPr lang="en-US" dirty="0"/>
          </a:p>
        </p:txBody>
      </p:sp>
    </p:spTree>
    <p:extLst>
      <p:ext uri="{BB962C8B-B14F-4D97-AF65-F5344CB8AC3E}">
        <p14:creationId xmlns:p14="http://schemas.microsoft.com/office/powerpoint/2010/main" val="929812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2:50</a:t>
            </a:r>
          </a:p>
        </p:txBody>
      </p:sp>
      <p:sp>
        <p:nvSpPr>
          <p:cNvPr id="4" name="Slide Number Placeholder 3"/>
          <p:cNvSpPr>
            <a:spLocks noGrp="1"/>
          </p:cNvSpPr>
          <p:nvPr>
            <p:ph type="sldNum" sz="quarter" idx="10"/>
          </p:nvPr>
        </p:nvSpPr>
        <p:spPr/>
        <p:txBody>
          <a:bodyPr/>
          <a:lstStyle/>
          <a:p>
            <a:fld id="{D9EF1DAC-D64F-42E7-81EA-62093E0ED98B}" type="slidenum">
              <a:rPr lang="en-US" smtClean="0"/>
              <a:t>38</a:t>
            </a:fld>
            <a:endParaRPr lang="en-US" dirty="0"/>
          </a:p>
        </p:txBody>
      </p:sp>
    </p:spTree>
    <p:extLst>
      <p:ext uri="{BB962C8B-B14F-4D97-AF65-F5344CB8AC3E}">
        <p14:creationId xmlns:p14="http://schemas.microsoft.com/office/powerpoint/2010/main" val="3272140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Vendors that ‘claim’ HIPAA compliance: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BAA: Skype for Business; </a:t>
            </a:r>
            <a:r>
              <a:rPr lang="en-US" sz="1200" b="0" i="0" kern="1200" dirty="0" err="1">
                <a:solidFill>
                  <a:schemeClr val="tx1"/>
                </a:solidFill>
                <a:effectLst/>
                <a:latin typeface="+mn-lt"/>
                <a:ea typeface="+mn-ea"/>
                <a:cs typeface="+mn-cs"/>
              </a:rPr>
              <a:t>Updox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VSee</a:t>
            </a:r>
            <a:r>
              <a:rPr lang="en-US" sz="1200" b="0" i="0" kern="1200" dirty="0">
                <a:solidFill>
                  <a:schemeClr val="tx1"/>
                </a:solidFill>
                <a:effectLst/>
                <a:latin typeface="+mn-lt"/>
                <a:ea typeface="+mn-ea"/>
                <a:cs typeface="+mn-cs"/>
              </a:rPr>
              <a:t>; Zoom for Healthcare; Doxy.me; </a:t>
            </a:r>
            <a:r>
              <a:rPr lang="en-US" sz="1200" b="0" i="0" kern="1200" dirty="0" err="1">
                <a:solidFill>
                  <a:schemeClr val="tx1"/>
                </a:solidFill>
                <a:effectLst/>
                <a:latin typeface="+mn-lt"/>
                <a:ea typeface="+mn-ea"/>
                <a:cs typeface="+mn-cs"/>
              </a:rPr>
              <a:t>TheraPlatform</a:t>
            </a:r>
            <a:r>
              <a:rPr lang="en-US" sz="1200" b="0" i="0" kern="1200" dirty="0">
                <a:solidFill>
                  <a:schemeClr val="tx1"/>
                </a:solidFill>
                <a:effectLst/>
                <a:latin typeface="+mn-lt"/>
                <a:ea typeface="+mn-ea"/>
                <a:cs typeface="+mn-cs"/>
              </a:rPr>
              <a:t>; and Google G Suite Hangouts Meet.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 enforcement of HIPAA during the emergency</a:t>
            </a:r>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39</a:t>
            </a:fld>
            <a:endParaRPr lang="en-US" dirty="0"/>
          </a:p>
        </p:txBody>
      </p:sp>
    </p:spTree>
    <p:extLst>
      <p:ext uri="{BB962C8B-B14F-4D97-AF65-F5344CB8AC3E}">
        <p14:creationId xmlns:p14="http://schemas.microsoft.com/office/powerpoint/2010/main" val="347016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1:40-1:42</a:t>
            </a:r>
          </a:p>
          <a:p>
            <a:r>
              <a:rPr lang="en-US" dirty="0"/>
              <a:t>(c) exception to confidentiality arises when “disclosure of confidential information is necessary to prevent serious, foreseeable, and imminent harm to a client </a:t>
            </a:r>
            <a:r>
              <a:rPr lang="en-US" i="1" dirty="0"/>
              <a:t>or others” </a:t>
            </a:r>
            <a:r>
              <a:rPr lang="en-US" dirty="0"/>
              <a:t>replacing, “other identifiable persons”; some states have passed laws for school safety or terrorism that requires mandatory reporting even when you do not know the specific “target” and the change covers those scenarios; revision </a:t>
            </a:r>
            <a:r>
              <a:rPr lang="en-US" u="sng" dirty="0"/>
              <a:t>permits</a:t>
            </a:r>
            <a:r>
              <a:rPr lang="en-US" dirty="0"/>
              <a:t>, but doesn’t </a:t>
            </a:r>
            <a:r>
              <a:rPr lang="en-US" u="sng" dirty="0"/>
              <a:t>require,</a:t>
            </a:r>
            <a:r>
              <a:rPr lang="en-US" dirty="0"/>
              <a:t> disclosure under certain circumstances; requirement continues to give the least amount of confidential information necessary to achieve the desired purpose for which the disclosure is made should be revealed. </a:t>
            </a:r>
          </a:p>
          <a:p>
            <a:endParaRPr lang="en-US" dirty="0"/>
          </a:p>
          <a:p>
            <a:pPr defTabSz="934974">
              <a:defRPr/>
            </a:pPr>
            <a:r>
              <a:rPr lang="en-US" dirty="0"/>
              <a:t>http://naswil.org/news/chapter-news/featured/risk-management-what-every-social-worker-needs-to-know-and-do/ article about Illinois laws</a:t>
            </a:r>
          </a:p>
          <a:p>
            <a:endParaRPr lang="en-US" dirty="0"/>
          </a:p>
          <a:p>
            <a:endParaRPr lang="en-US" dirty="0"/>
          </a:p>
          <a:p>
            <a:r>
              <a:rPr lang="en-US" dirty="0"/>
              <a:t>“Based on recent incidents like the Sandy Hook Elementary School shooting, there has been particular focus on the mental health providers’ duty to warn. This has also been a source of litigation. </a:t>
            </a:r>
          </a:p>
          <a:p>
            <a:r>
              <a:rPr lang="en-US" b="1" dirty="0"/>
              <a:t>The Illinois Supreme Court has held that a therapist has a duty to warn under the following conditions: (a) the patient makes specific threat(s) of violence, (b) the threat(s) are directed at a specific and identified victim, and (c) there is a special relationship between the victim and the doctor or the victim and the patient. [1]</a:t>
            </a:r>
          </a:p>
          <a:p>
            <a:endParaRPr lang="en-US" dirty="0"/>
          </a:p>
          <a:p>
            <a:r>
              <a:rPr lang="en-US" dirty="0"/>
              <a:t>Litigation for disclosing information can also extend to other aspects of your practice. For example, in the case of </a:t>
            </a:r>
            <a:r>
              <a:rPr lang="en-US" i="1" dirty="0"/>
              <a:t>Albers v. Breen</a:t>
            </a:r>
            <a:r>
              <a:rPr lang="en-US" dirty="0"/>
              <a:t> [2], a school social worker was sued by the parents of a student after the social worker disclosed information to the principal that the social worker learned from the student about him being bullied. The parents sued on the basis that the social worker violated the Illinois Mental Health and Developmental Disabilities Confidentiality Act (IMHDDCA). The court held that Section 110/11(ii) of the act states that therapists (which includes social workers) may disclose </a:t>
            </a:r>
            <a:r>
              <a:rPr lang="en-US" b="1" dirty="0"/>
              <a:t>otherwise confidential information if, in his or her sole discretion, the therapist determines that disclosure is necessary to protect the recipient from harm. The court further affirmed that good faith is presumed but may, in certain circumstances, be overcome through a showing of bad faith (or malice). ”</a:t>
            </a:r>
          </a:p>
          <a:p>
            <a:endParaRPr lang="en-US" dirty="0"/>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40</a:t>
            </a:fld>
            <a:endParaRPr lang="en-US" dirty="0"/>
          </a:p>
        </p:txBody>
      </p:sp>
    </p:spTree>
    <p:extLst>
      <p:ext uri="{BB962C8B-B14F-4D97-AF65-F5344CB8AC3E}">
        <p14:creationId xmlns:p14="http://schemas.microsoft.com/office/powerpoint/2010/main" val="216042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a:t>
            </a:r>
          </a:p>
          <a:p>
            <a:endParaRPr lang="en-US" dirty="0"/>
          </a:p>
          <a:p>
            <a:r>
              <a:rPr lang="en-US" dirty="0"/>
              <a:t>Agreement with couples, groups, families should include whether clients agree that information may be shared electronically by the social worker (email) or sharing confidential information among family or group members(agree not to discuss group information on social media). </a:t>
            </a:r>
          </a:p>
          <a:p>
            <a:endParaRPr lang="en-US" dirty="0"/>
          </a:p>
          <a:p>
            <a:r>
              <a:rPr lang="en-US" dirty="0"/>
              <a:t>When providing counseling to families, </a:t>
            </a:r>
            <a:r>
              <a:rPr lang="en-US" dirty="0" err="1"/>
              <a:t>coules</a:t>
            </a:r>
            <a:r>
              <a:rPr lang="en-US" dirty="0"/>
              <a:t>, groups, seek agreement among the parties involved concerning each individuals right to confidentiality and obligation-whether confidential information may be exchanged in person or electronically, among clients or with others outside of formal counseling; inform that SW cannot guarantee participants will honor agreements</a:t>
            </a:r>
          </a:p>
        </p:txBody>
      </p:sp>
      <p:sp>
        <p:nvSpPr>
          <p:cNvPr id="4" name="Slide Number Placeholder 3"/>
          <p:cNvSpPr>
            <a:spLocks noGrp="1"/>
          </p:cNvSpPr>
          <p:nvPr>
            <p:ph type="sldNum" sz="quarter" idx="10"/>
          </p:nvPr>
        </p:nvSpPr>
        <p:spPr/>
        <p:txBody>
          <a:bodyPr/>
          <a:lstStyle/>
          <a:p>
            <a:fld id="{D9EF1DAC-D64F-42E7-81EA-62093E0ED98B}" type="slidenum">
              <a:rPr lang="en-US" smtClean="0"/>
              <a:t>41</a:t>
            </a:fld>
            <a:endParaRPr lang="en-US" dirty="0"/>
          </a:p>
        </p:txBody>
      </p:sp>
    </p:spTree>
    <p:extLst>
      <p:ext uri="{BB962C8B-B14F-4D97-AF65-F5344CB8AC3E}">
        <p14:creationId xmlns:p14="http://schemas.microsoft.com/office/powerpoint/2010/main" val="2097580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42</a:t>
            </a:fld>
            <a:endParaRPr lang="en-US" dirty="0"/>
          </a:p>
        </p:txBody>
      </p:sp>
    </p:spTree>
    <p:extLst>
      <p:ext uri="{BB962C8B-B14F-4D97-AF65-F5344CB8AC3E}">
        <p14:creationId xmlns:p14="http://schemas.microsoft.com/office/powerpoint/2010/main" val="3865052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to pay for encryption, firewalls, internal storage, and tech consultant-more safe than free systems</a:t>
            </a:r>
          </a:p>
          <a:p>
            <a:endParaRPr lang="en-US" dirty="0"/>
          </a:p>
          <a:p>
            <a:r>
              <a:rPr lang="en-US" dirty="0"/>
              <a:t>Client records-if can gain access immediately-be thoughtful for clients experiences abuse or exploitation; ensure that the person doesn’t have access to records; if client is suicidal having immediate access to information may not be safe; -also immediate access without consultation may be harmful-for example, psychological </a:t>
            </a:r>
            <a:r>
              <a:rPr lang="en-US" dirty="0" err="1"/>
              <a:t>evouation</a:t>
            </a:r>
            <a:r>
              <a:rPr lang="en-US" dirty="0"/>
              <a:t>; develop policies to manage risks while ensuring adherence to clients legal right to access</a:t>
            </a:r>
          </a:p>
        </p:txBody>
      </p:sp>
      <p:sp>
        <p:nvSpPr>
          <p:cNvPr id="4" name="Slide Number Placeholder 3"/>
          <p:cNvSpPr>
            <a:spLocks noGrp="1"/>
          </p:cNvSpPr>
          <p:nvPr>
            <p:ph type="sldNum" sz="quarter" idx="10"/>
          </p:nvPr>
        </p:nvSpPr>
        <p:spPr/>
        <p:txBody>
          <a:bodyPr/>
          <a:lstStyle/>
          <a:p>
            <a:fld id="{D9EF1DAC-D64F-42E7-81EA-62093E0ED98B}" type="slidenum">
              <a:rPr lang="en-US" smtClean="0"/>
              <a:t>44</a:t>
            </a:fld>
            <a:endParaRPr lang="en-US" dirty="0"/>
          </a:p>
        </p:txBody>
      </p:sp>
    </p:spTree>
    <p:extLst>
      <p:ext uri="{BB962C8B-B14F-4D97-AF65-F5344CB8AC3E}">
        <p14:creationId xmlns:p14="http://schemas.microsoft.com/office/powerpoint/2010/main" val="2018636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45</a:t>
            </a:fld>
            <a:endParaRPr lang="en-US" dirty="0"/>
          </a:p>
        </p:txBody>
      </p:sp>
    </p:spTree>
    <p:extLst>
      <p:ext uri="{BB962C8B-B14F-4D97-AF65-F5344CB8AC3E}">
        <p14:creationId xmlns:p14="http://schemas.microsoft.com/office/powerpoint/2010/main" val="189487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new fears? Concerns?</a:t>
            </a:r>
          </a:p>
          <a:p>
            <a:r>
              <a:rPr lang="en-US" dirty="0"/>
              <a:t>Any hidden strengths? </a:t>
            </a:r>
          </a:p>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6</a:t>
            </a:fld>
            <a:endParaRPr lang="en-US" dirty="0"/>
          </a:p>
        </p:txBody>
      </p:sp>
    </p:spTree>
    <p:extLst>
      <p:ext uri="{BB962C8B-B14F-4D97-AF65-F5344CB8AC3E}">
        <p14:creationId xmlns:p14="http://schemas.microsoft.com/office/powerpoint/2010/main" val="2609501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46</a:t>
            </a:fld>
            <a:endParaRPr lang="en-US" dirty="0"/>
          </a:p>
        </p:txBody>
      </p:sp>
    </p:spTree>
    <p:extLst>
      <p:ext uri="{BB962C8B-B14F-4D97-AF65-F5344CB8AC3E}">
        <p14:creationId xmlns:p14="http://schemas.microsoft.com/office/powerpoint/2010/main" val="2189328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47</a:t>
            </a:fld>
            <a:endParaRPr lang="en-US" dirty="0"/>
          </a:p>
        </p:txBody>
      </p:sp>
    </p:spTree>
    <p:extLst>
      <p:ext uri="{BB962C8B-B14F-4D97-AF65-F5344CB8AC3E}">
        <p14:creationId xmlns:p14="http://schemas.microsoft.com/office/powerpoint/2010/main" val="333534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48</a:t>
            </a:fld>
            <a:endParaRPr lang="en-US" dirty="0"/>
          </a:p>
        </p:txBody>
      </p:sp>
    </p:spTree>
    <p:extLst>
      <p:ext uri="{BB962C8B-B14F-4D97-AF65-F5344CB8AC3E}">
        <p14:creationId xmlns:p14="http://schemas.microsoft.com/office/powerpoint/2010/main" val="3149373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you now? </a:t>
            </a:r>
          </a:p>
          <a:p>
            <a:r>
              <a:rPr lang="en-US" dirty="0"/>
              <a:t>This might impact HOW we see the other standards</a:t>
            </a:r>
          </a:p>
        </p:txBody>
      </p:sp>
      <p:sp>
        <p:nvSpPr>
          <p:cNvPr id="4" name="Slide Number Placeholder 3"/>
          <p:cNvSpPr>
            <a:spLocks noGrp="1"/>
          </p:cNvSpPr>
          <p:nvPr>
            <p:ph type="sldNum" sz="quarter" idx="5"/>
          </p:nvPr>
        </p:nvSpPr>
        <p:spPr/>
        <p:txBody>
          <a:bodyPr/>
          <a:lstStyle/>
          <a:p>
            <a:fld id="{D9EF1DAC-D64F-42E7-81EA-62093E0ED98B}" type="slidenum">
              <a:rPr lang="en-US" smtClean="0"/>
              <a:t>50</a:t>
            </a:fld>
            <a:endParaRPr lang="en-US" dirty="0"/>
          </a:p>
        </p:txBody>
      </p:sp>
    </p:spTree>
    <p:extLst>
      <p:ext uri="{BB962C8B-B14F-4D97-AF65-F5344CB8AC3E}">
        <p14:creationId xmlns:p14="http://schemas.microsoft.com/office/powerpoint/2010/main" val="3429092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EF1DAC-D64F-42E7-81EA-62093E0ED98B}" type="slidenum">
              <a:rPr lang="en-US" smtClean="0"/>
              <a:t>51</a:t>
            </a:fld>
            <a:endParaRPr lang="en-US" dirty="0"/>
          </a:p>
        </p:txBody>
      </p:sp>
    </p:spTree>
    <p:extLst>
      <p:ext uri="{BB962C8B-B14F-4D97-AF65-F5344CB8AC3E}">
        <p14:creationId xmlns:p14="http://schemas.microsoft.com/office/powerpoint/2010/main" val="2591786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52</a:t>
            </a:fld>
            <a:endParaRPr lang="en-US" dirty="0"/>
          </a:p>
        </p:txBody>
      </p:sp>
    </p:spTree>
    <p:extLst>
      <p:ext uri="{BB962C8B-B14F-4D97-AF65-F5344CB8AC3E}">
        <p14:creationId xmlns:p14="http://schemas.microsoft.com/office/powerpoint/2010/main" val="263632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53</a:t>
            </a:fld>
            <a:endParaRPr lang="en-US" dirty="0"/>
          </a:p>
        </p:txBody>
      </p:sp>
    </p:spTree>
    <p:extLst>
      <p:ext uri="{BB962C8B-B14F-4D97-AF65-F5344CB8AC3E}">
        <p14:creationId xmlns:p14="http://schemas.microsoft.com/office/powerpoint/2010/main" val="322448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54</a:t>
            </a:fld>
            <a:endParaRPr lang="en-US" dirty="0"/>
          </a:p>
        </p:txBody>
      </p:sp>
    </p:spTree>
    <p:extLst>
      <p:ext uri="{BB962C8B-B14F-4D97-AF65-F5344CB8AC3E}">
        <p14:creationId xmlns:p14="http://schemas.microsoft.com/office/powerpoint/2010/main" val="2444381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56</a:t>
            </a:fld>
            <a:endParaRPr lang="en-US" dirty="0"/>
          </a:p>
        </p:txBody>
      </p:sp>
    </p:spTree>
    <p:extLst>
      <p:ext uri="{BB962C8B-B14F-4D97-AF65-F5344CB8AC3E}">
        <p14:creationId xmlns:p14="http://schemas.microsoft.com/office/powerpoint/2010/main" val="824843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58</a:t>
            </a:fld>
            <a:endParaRPr lang="en-US" dirty="0"/>
          </a:p>
        </p:txBody>
      </p:sp>
    </p:spTree>
    <p:extLst>
      <p:ext uri="{BB962C8B-B14F-4D97-AF65-F5344CB8AC3E}">
        <p14:creationId xmlns:p14="http://schemas.microsoft.com/office/powerpoint/2010/main" val="209267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 chat your responses-why did you choose that? </a:t>
            </a:r>
          </a:p>
        </p:txBody>
      </p:sp>
      <p:sp>
        <p:nvSpPr>
          <p:cNvPr id="4" name="Slide Number Placeholder 3"/>
          <p:cNvSpPr>
            <a:spLocks noGrp="1"/>
          </p:cNvSpPr>
          <p:nvPr>
            <p:ph type="sldNum" sz="quarter" idx="5"/>
          </p:nvPr>
        </p:nvSpPr>
        <p:spPr/>
        <p:txBody>
          <a:bodyPr/>
          <a:lstStyle/>
          <a:p>
            <a:fld id="{D9EF1DAC-D64F-42E7-81EA-62093E0ED98B}" type="slidenum">
              <a:rPr lang="en-US" smtClean="0"/>
              <a:t>7</a:t>
            </a:fld>
            <a:endParaRPr lang="en-US" dirty="0"/>
          </a:p>
        </p:txBody>
      </p:sp>
    </p:spTree>
    <p:extLst>
      <p:ext uri="{BB962C8B-B14F-4D97-AF65-F5344CB8AC3E}">
        <p14:creationId xmlns:p14="http://schemas.microsoft.com/office/powerpoint/2010/main" val="2833754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59</a:t>
            </a:fld>
            <a:endParaRPr lang="en-US" dirty="0"/>
          </a:p>
        </p:txBody>
      </p:sp>
    </p:spTree>
    <p:extLst>
      <p:ext uri="{BB962C8B-B14F-4D97-AF65-F5344CB8AC3E}">
        <p14:creationId xmlns:p14="http://schemas.microsoft.com/office/powerpoint/2010/main" val="1312140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61</a:t>
            </a:fld>
            <a:endParaRPr lang="en-US" dirty="0"/>
          </a:p>
        </p:txBody>
      </p:sp>
    </p:spTree>
    <p:extLst>
      <p:ext uri="{BB962C8B-B14F-4D97-AF65-F5344CB8AC3E}">
        <p14:creationId xmlns:p14="http://schemas.microsoft.com/office/powerpoint/2010/main" val="2518963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62</a:t>
            </a:fld>
            <a:endParaRPr lang="en-US" dirty="0"/>
          </a:p>
        </p:txBody>
      </p:sp>
    </p:spTree>
    <p:extLst>
      <p:ext uri="{BB962C8B-B14F-4D97-AF65-F5344CB8AC3E}">
        <p14:creationId xmlns:p14="http://schemas.microsoft.com/office/powerpoint/2010/main" val="330827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64</a:t>
            </a:fld>
            <a:endParaRPr lang="en-US" dirty="0"/>
          </a:p>
        </p:txBody>
      </p:sp>
    </p:spTree>
    <p:extLst>
      <p:ext uri="{BB962C8B-B14F-4D97-AF65-F5344CB8AC3E}">
        <p14:creationId xmlns:p14="http://schemas.microsoft.com/office/powerpoint/2010/main" val="645478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65</a:t>
            </a:fld>
            <a:endParaRPr lang="en-US" dirty="0"/>
          </a:p>
        </p:txBody>
      </p:sp>
    </p:spTree>
    <p:extLst>
      <p:ext uri="{BB962C8B-B14F-4D97-AF65-F5344CB8AC3E}">
        <p14:creationId xmlns:p14="http://schemas.microsoft.com/office/powerpoint/2010/main" val="2148479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have a Twitter account where you interact with other therapists and share articles, for example, explain to your clients that you do not expect that they will follow you. If they do follow you, explain that you will not reply to their comments on Twitter or follow them back.</a:t>
            </a:r>
          </a:p>
          <a:p>
            <a:r>
              <a:rPr lang="en-US" sz="1200" b="0" i="0" kern="1200" dirty="0">
                <a:solidFill>
                  <a:schemeClr val="tx1"/>
                </a:solidFill>
                <a:effectLst/>
                <a:latin typeface="+mn-lt"/>
                <a:ea typeface="+mn-ea"/>
                <a:cs typeface="+mn-cs"/>
              </a:rPr>
              <a:t>If you are on Facebook, tell your clients you will not reply to friend requests, nor will you make friend requests.</a:t>
            </a:r>
          </a:p>
          <a:p>
            <a:r>
              <a:rPr lang="en-US" sz="1200" b="0" i="0" kern="1200" dirty="0">
                <a:solidFill>
                  <a:schemeClr val="tx1"/>
                </a:solidFill>
                <a:effectLst/>
                <a:latin typeface="+mn-lt"/>
                <a:ea typeface="+mn-ea"/>
                <a:cs typeface="+mn-cs"/>
              </a:rPr>
              <a:t>Also, make it clear that you will never share information about your clients or their sessions with anyone on any social media platform.</a:t>
            </a:r>
          </a:p>
          <a:p>
            <a:endParaRPr lang="en-US" dirty="0"/>
          </a:p>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67</a:t>
            </a:fld>
            <a:endParaRPr lang="en-US" dirty="0"/>
          </a:p>
        </p:txBody>
      </p:sp>
    </p:spTree>
    <p:extLst>
      <p:ext uri="{BB962C8B-B14F-4D97-AF65-F5344CB8AC3E}">
        <p14:creationId xmlns:p14="http://schemas.microsoft.com/office/powerpoint/2010/main" val="1318530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68</a:t>
            </a:fld>
            <a:endParaRPr lang="en-US" dirty="0"/>
          </a:p>
        </p:txBody>
      </p:sp>
    </p:spTree>
    <p:extLst>
      <p:ext uri="{BB962C8B-B14F-4D97-AF65-F5344CB8AC3E}">
        <p14:creationId xmlns:p14="http://schemas.microsoft.com/office/powerpoint/2010/main" val="1411247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69</a:t>
            </a:fld>
            <a:endParaRPr lang="en-US" dirty="0"/>
          </a:p>
        </p:txBody>
      </p:sp>
    </p:spTree>
    <p:extLst>
      <p:ext uri="{BB962C8B-B14F-4D97-AF65-F5344CB8AC3E}">
        <p14:creationId xmlns:p14="http://schemas.microsoft.com/office/powerpoint/2010/main" val="4193682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70</a:t>
            </a:fld>
            <a:endParaRPr lang="en-US" dirty="0"/>
          </a:p>
        </p:txBody>
      </p:sp>
    </p:spTree>
    <p:extLst>
      <p:ext uri="{BB962C8B-B14F-4D97-AF65-F5344CB8AC3E}">
        <p14:creationId xmlns:p14="http://schemas.microsoft.com/office/powerpoint/2010/main" val="4055039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Culture of organization regarding attitude toward social media use</a:t>
            </a:r>
          </a:p>
          <a:p>
            <a:pPr lvl="1"/>
            <a:r>
              <a:rPr lang="en-US" dirty="0"/>
              <a:t>Check cell phones at work? Text? Personal calls? Access Facebook during lunch house? Respond to work emails after hours?</a:t>
            </a:r>
          </a:p>
          <a:p>
            <a:pPr lvl="0"/>
            <a:r>
              <a:rPr lang="en-US" dirty="0"/>
              <a:t>Self check:</a:t>
            </a:r>
          </a:p>
          <a:p>
            <a:pPr lvl="1"/>
            <a:r>
              <a:rPr lang="en-US" dirty="0"/>
              <a:t>Online identity; security precautions for personal information and identity</a:t>
            </a:r>
          </a:p>
          <a:p>
            <a:pPr lvl="2"/>
            <a:r>
              <a:rPr lang="en-US" dirty="0"/>
              <a:t>Search yourself on google to see what you find</a:t>
            </a:r>
          </a:p>
          <a:p>
            <a:pPr lvl="1"/>
            <a:r>
              <a:rPr lang="en-US" dirty="0"/>
              <a:t>Privacy settings on social media sites</a:t>
            </a:r>
          </a:p>
          <a:p>
            <a:pPr lvl="2"/>
            <a:r>
              <a:rPr lang="en-US" dirty="0"/>
              <a:t>Consider disguising with pseudonyms</a:t>
            </a:r>
          </a:p>
          <a:p>
            <a:pPr lvl="1"/>
            <a:r>
              <a:rPr lang="en-US" dirty="0"/>
              <a:t>Develop professional website</a:t>
            </a:r>
          </a:p>
          <a:p>
            <a:pPr lvl="0"/>
            <a:r>
              <a:rPr lang="en-US" dirty="0"/>
              <a:t>Practice changes:</a:t>
            </a:r>
          </a:p>
          <a:p>
            <a:pPr lvl="1"/>
            <a:r>
              <a:rPr lang="en-US" dirty="0"/>
              <a:t>Discuss online privacy issues openly with clients and suggest appropriate means of communication for boundaries</a:t>
            </a: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71</a:t>
            </a:fld>
            <a:endParaRPr lang="en-US" dirty="0"/>
          </a:p>
        </p:txBody>
      </p:sp>
    </p:spTree>
    <p:extLst>
      <p:ext uri="{BB962C8B-B14F-4D97-AF65-F5344CB8AC3E}">
        <p14:creationId xmlns:p14="http://schemas.microsoft.com/office/powerpoint/2010/main" val="222820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1:15-1:25</a:t>
            </a:r>
          </a:p>
          <a:p>
            <a:r>
              <a:rPr lang="en-US" dirty="0"/>
              <a:t>Ethical codes 3 major issues:</a:t>
            </a:r>
          </a:p>
          <a:p>
            <a:pPr lvl="0"/>
            <a:r>
              <a:rPr lang="en-US" dirty="0"/>
              <a:t>Address problems of moral hazard; issues when profession’s self-interest may conflict with public interest</a:t>
            </a:r>
          </a:p>
          <a:p>
            <a:pPr lvl="1"/>
            <a:r>
              <a:rPr lang="en-US" dirty="0"/>
              <a:t>Example? For example, social workers safety when working with folks with histories of violent crimes; </a:t>
            </a:r>
          </a:p>
          <a:p>
            <a:pPr lvl="0"/>
            <a:r>
              <a:rPr lang="en-US" dirty="0"/>
              <a:t>Address how professionals should behave to enhance and maintain professions integrity</a:t>
            </a:r>
          </a:p>
          <a:p>
            <a:pPr lvl="1"/>
            <a:r>
              <a:rPr lang="en-US" dirty="0"/>
              <a:t>Example? Accepting gifts from clients; </a:t>
            </a:r>
            <a:r>
              <a:rPr lang="en-US" dirty="0" err="1"/>
              <a:t>facebook</a:t>
            </a:r>
            <a:r>
              <a:rPr lang="en-US" dirty="0"/>
              <a:t> friends! Dual roles etc. </a:t>
            </a:r>
          </a:p>
          <a:p>
            <a:pPr lvl="0"/>
            <a:r>
              <a:rPr lang="en-US" dirty="0"/>
              <a:t>Professionals’ duty to serve the public interest</a:t>
            </a:r>
          </a:p>
          <a:p>
            <a:pPr lvl="1"/>
            <a:r>
              <a:rPr lang="en-US" dirty="0"/>
              <a:t>Current example-social workers responsibility with “splitting up families”; duty to report child abuse to the government? </a:t>
            </a:r>
          </a:p>
          <a:p>
            <a:r>
              <a:rPr lang="en-US" dirty="0"/>
              <a:t>Standards evolve OVER time reflecting changes in culture, mission, methods and priorities; “matured” </a:t>
            </a:r>
          </a:p>
          <a:p>
            <a:r>
              <a:rPr lang="en-US" dirty="0"/>
              <a:t>Doesn’t give us answers on ALL ethical questions (for example, how to deal with “collateral” friends and families who attend session but who aren’t clients) but “preamble suggests </a:t>
            </a:r>
          </a:p>
          <a:p>
            <a:endParaRPr lang="en-US" dirty="0"/>
          </a:p>
          <a:p>
            <a:r>
              <a:rPr lang="en-US" u="sng" dirty="0"/>
              <a:t>Evolution of ethics </a:t>
            </a:r>
          </a:p>
          <a:p>
            <a:r>
              <a:rPr lang="en-US" dirty="0"/>
              <a:t>Why the changes (Reamer, 2014; </a:t>
            </a:r>
            <a:r>
              <a:rPr lang="en-US" u="sng" dirty="0">
                <a:hlinkClick r:id="rId3"/>
              </a:rPr>
              <a:t>http://www.socialworktoday.com/news/eoe_061614.shtml</a:t>
            </a:r>
            <a:r>
              <a:rPr lang="en-US" dirty="0"/>
              <a:t>) </a:t>
            </a:r>
          </a:p>
          <a:p>
            <a:r>
              <a:rPr lang="en-US" dirty="0"/>
              <a:t> Overlapping “periods” starting late 1800s</a:t>
            </a:r>
          </a:p>
          <a:p>
            <a:r>
              <a:rPr lang="en-US" u="sng" dirty="0"/>
              <a:t>(pre code of ethics) Morality period</a:t>
            </a:r>
            <a:r>
              <a:rPr lang="en-US" dirty="0"/>
              <a:t>-focused on morality of clients rather than professionals</a:t>
            </a:r>
          </a:p>
          <a:p>
            <a:r>
              <a:rPr lang="en-US" dirty="0"/>
              <a:t>First code of ethics-</a:t>
            </a:r>
            <a:r>
              <a:rPr lang="en-US" u="sng" dirty="0"/>
              <a:t> Values period-</a:t>
            </a:r>
            <a:r>
              <a:rPr lang="en-US" dirty="0"/>
              <a:t>began exploring core values of client dignity, self worth, self determination, confidentiality; conflicts with professional values, broader society values, and social work personal values-especially in the 1960s/1970s civil rights, women’s rights, welfare rights, discrimination </a:t>
            </a:r>
          </a:p>
          <a:p>
            <a:r>
              <a:rPr lang="en-US" u="sng" dirty="0">
                <a:hlinkClick r:id="rId4"/>
              </a:rPr>
              <a:t>https://www.socialworkers.org/About/Ethics/Code-of-Ethics/History</a:t>
            </a:r>
            <a:endParaRPr lang="en-US" dirty="0"/>
          </a:p>
          <a:p>
            <a:r>
              <a:rPr lang="en-US" dirty="0"/>
              <a:t>	Original 1960, one page</a:t>
            </a:r>
          </a:p>
          <a:p>
            <a:r>
              <a:rPr lang="en-US" dirty="0"/>
              <a:t>	</a:t>
            </a:r>
            <a:r>
              <a:rPr lang="en-US" u="sng" dirty="0">
                <a:hlinkClick r:id="rId5"/>
              </a:rPr>
              <a:t>https://www.socialworkers.org/About/Ethics/Code-of-Ethics/g/LinkClick.aspx?fileticket=lPpjxmAsCTs%3d&amp;portalid=0</a:t>
            </a:r>
            <a:endParaRPr lang="en-US" dirty="0"/>
          </a:p>
          <a:p>
            <a:r>
              <a:rPr lang="en-US" dirty="0"/>
              <a:t>First revision 1967, non-discrimination added (7 years) </a:t>
            </a:r>
          </a:p>
          <a:p>
            <a:r>
              <a:rPr lang="en-US" dirty="0"/>
              <a:t> </a:t>
            </a:r>
          </a:p>
          <a:p>
            <a:r>
              <a:rPr lang="en-US" u="sng" dirty="0"/>
              <a:t>Ethical dilemmas and decision making period:</a:t>
            </a:r>
            <a:r>
              <a:rPr lang="en-US" dirty="0"/>
              <a:t> 1970s/80s emergence of bio ethics, increasing numbers of scholars in many professions stared studying moral philosophy, ethical dilemmas including conflicts between duties and obligations-including limits of confidentiality rights, boundary issues, dual relationships </a:t>
            </a:r>
          </a:p>
          <a:p>
            <a:r>
              <a:rPr lang="en-US" dirty="0"/>
              <a:t>2</a:t>
            </a:r>
            <a:r>
              <a:rPr lang="en-US" baseline="30000" dirty="0"/>
              <a:t>nd</a:t>
            </a:r>
            <a:r>
              <a:rPr lang="en-US" dirty="0"/>
              <a:t> revision 1979, significant changes; created principles, started looking more like our current code</a:t>
            </a:r>
          </a:p>
          <a:p>
            <a:r>
              <a:rPr lang="en-US" u="sng" dirty="0">
                <a:hlinkClick r:id="rId6"/>
              </a:rPr>
              <a:t>https://www.socialworkers.org/LinkClick.aspx?fileticket=eKQXR46sasc%3d&amp;portalid=0</a:t>
            </a:r>
            <a:r>
              <a:rPr lang="en-US" dirty="0"/>
              <a:t> </a:t>
            </a:r>
          </a:p>
          <a:p>
            <a:r>
              <a:rPr lang="en-US" dirty="0"/>
              <a:t>(maybe snip some of this?)</a:t>
            </a:r>
          </a:p>
          <a:p>
            <a:endParaRPr lang="en-US" u="sng" dirty="0"/>
          </a:p>
          <a:p>
            <a:r>
              <a:rPr lang="en-US" u="sng" dirty="0"/>
              <a:t>Ethical risk management period</a:t>
            </a:r>
            <a:endParaRPr lang="en-US" dirty="0"/>
          </a:p>
          <a:p>
            <a:r>
              <a:rPr lang="en-US" dirty="0"/>
              <a:t>Increased publicity re: lawsuits and licensing board complaints; malpractice, negligence, Professional ethics no longer was limited to questions such as what’s the right thing to do in this complicated situation? For many social workers, ethics now included questions such as “Can I be sued or have a licensing board complaint filed against me if I...?” Ethics-related risk management became a relatively new component of social work education and training.</a:t>
            </a:r>
          </a:p>
          <a:p>
            <a:r>
              <a:rPr lang="en-US" dirty="0"/>
              <a:t>1990s-changes in 1990, 1993 added </a:t>
            </a:r>
            <a:r>
              <a:rPr lang="en-US" dirty="0" err="1"/>
              <a:t>sw</a:t>
            </a:r>
            <a:r>
              <a:rPr lang="en-US" dirty="0"/>
              <a:t> impairment and dual relationships</a:t>
            </a:r>
          </a:p>
          <a:p>
            <a:r>
              <a:rPr lang="en-US" dirty="0"/>
              <a:t>1996-Last MAJOR revision to the code; </a:t>
            </a:r>
          </a:p>
          <a:p>
            <a:r>
              <a:rPr lang="en-US" dirty="0"/>
              <a:t>1999 minor revision</a:t>
            </a:r>
          </a:p>
          <a:p>
            <a:endParaRPr lang="en-US" u="sng" dirty="0"/>
          </a:p>
          <a:p>
            <a:r>
              <a:rPr lang="en-US" u="sng" dirty="0"/>
              <a:t>Digital Period</a:t>
            </a:r>
            <a:endParaRPr lang="en-US" dirty="0"/>
          </a:p>
          <a:p>
            <a:r>
              <a:rPr lang="en-US" dirty="0"/>
              <a:t>2006 Ethics summit; examined the 1999 code of ethics; wrote a report but didn’t suggest any changes at that time to the actual code; suggested more rigorous education regarding the code and critical thinking tools </a:t>
            </a:r>
          </a:p>
          <a:p>
            <a:r>
              <a:rPr lang="en-US" u="sng" dirty="0">
                <a:hlinkClick r:id="rId7"/>
              </a:rPr>
              <a:t>https://www.socialworkers.org/LinkClick.aspx?fileticket=CNE9p7ux5wk%3d&amp;portalid=0</a:t>
            </a:r>
            <a:endParaRPr lang="en-US" dirty="0"/>
          </a:p>
          <a:p>
            <a:r>
              <a:rPr lang="en-US" dirty="0"/>
              <a:t>2008-incorportaed sexual orientation, gender identity and immigration status into non-discrimination standards</a:t>
            </a:r>
          </a:p>
          <a:p>
            <a:r>
              <a:rPr lang="en-US" dirty="0"/>
              <a:t>Current changes PREDOMINANTLY focus on technological changes-19 new clauses BUT NO New Standards</a:t>
            </a:r>
          </a:p>
          <a:p>
            <a:r>
              <a:rPr lang="en-US" dirty="0"/>
              <a:t>No significant change for 22 years! (1996 things images?)</a:t>
            </a: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8</a:t>
            </a:fld>
            <a:endParaRPr lang="en-US"/>
          </a:p>
        </p:txBody>
      </p:sp>
    </p:spTree>
    <p:extLst>
      <p:ext uri="{BB962C8B-B14F-4D97-AF65-F5344CB8AC3E}">
        <p14:creationId xmlns:p14="http://schemas.microsoft.com/office/powerpoint/2010/main" val="1330446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72</a:t>
            </a:fld>
            <a:endParaRPr lang="en-US" dirty="0"/>
          </a:p>
        </p:txBody>
      </p:sp>
    </p:spTree>
    <p:extLst>
      <p:ext uri="{BB962C8B-B14F-4D97-AF65-F5344CB8AC3E}">
        <p14:creationId xmlns:p14="http://schemas.microsoft.com/office/powerpoint/2010/main" val="832023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3:45-3:55</a:t>
            </a:r>
          </a:p>
        </p:txBody>
      </p:sp>
      <p:sp>
        <p:nvSpPr>
          <p:cNvPr id="4" name="Slide Number Placeholder 3"/>
          <p:cNvSpPr>
            <a:spLocks noGrp="1"/>
          </p:cNvSpPr>
          <p:nvPr>
            <p:ph type="sldNum" sz="quarter" idx="10"/>
          </p:nvPr>
        </p:nvSpPr>
        <p:spPr/>
        <p:txBody>
          <a:bodyPr/>
          <a:lstStyle/>
          <a:p>
            <a:fld id="{D9EF1DAC-D64F-42E7-81EA-62093E0ED98B}" type="slidenum">
              <a:rPr lang="en-US" smtClean="0"/>
              <a:t>73</a:t>
            </a:fld>
            <a:endParaRPr lang="en-US" dirty="0"/>
          </a:p>
        </p:txBody>
      </p:sp>
    </p:spTree>
    <p:extLst>
      <p:ext uri="{BB962C8B-B14F-4D97-AF65-F5344CB8AC3E}">
        <p14:creationId xmlns:p14="http://schemas.microsoft.com/office/powerpoint/2010/main" val="1058243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table </a:t>
            </a:r>
          </a:p>
        </p:txBody>
      </p:sp>
      <p:sp>
        <p:nvSpPr>
          <p:cNvPr id="4" name="Slide Number Placeholder 3"/>
          <p:cNvSpPr>
            <a:spLocks noGrp="1"/>
          </p:cNvSpPr>
          <p:nvPr>
            <p:ph type="sldNum" sz="quarter" idx="10"/>
          </p:nvPr>
        </p:nvSpPr>
        <p:spPr/>
        <p:txBody>
          <a:bodyPr/>
          <a:lstStyle/>
          <a:p>
            <a:fld id="{D9EF1DAC-D64F-42E7-81EA-62093E0ED98B}" type="slidenum">
              <a:rPr lang="en-US" smtClean="0"/>
              <a:t>74</a:t>
            </a:fld>
            <a:endParaRPr lang="en-US" dirty="0"/>
          </a:p>
        </p:txBody>
      </p:sp>
    </p:spTree>
    <p:extLst>
      <p:ext uri="{BB962C8B-B14F-4D97-AF65-F5344CB8AC3E}">
        <p14:creationId xmlns:p14="http://schemas.microsoft.com/office/powerpoint/2010/main" val="3404385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75</a:t>
            </a:fld>
            <a:endParaRPr lang="en-US" dirty="0"/>
          </a:p>
        </p:txBody>
      </p:sp>
    </p:spTree>
    <p:extLst>
      <p:ext uri="{BB962C8B-B14F-4D97-AF65-F5344CB8AC3E}">
        <p14:creationId xmlns:p14="http://schemas.microsoft.com/office/powerpoint/2010/main" val="1929125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76</a:t>
            </a:fld>
            <a:endParaRPr lang="en-US" dirty="0"/>
          </a:p>
        </p:txBody>
      </p:sp>
    </p:spTree>
    <p:extLst>
      <p:ext uri="{BB962C8B-B14F-4D97-AF65-F5344CB8AC3E}">
        <p14:creationId xmlns:p14="http://schemas.microsoft.com/office/powerpoint/2010/main" val="906420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F1DAC-D64F-42E7-81EA-62093E0ED98B}" type="slidenum">
              <a:rPr lang="en-US" smtClean="0"/>
              <a:t>77</a:t>
            </a:fld>
            <a:endParaRPr lang="en-US" dirty="0"/>
          </a:p>
        </p:txBody>
      </p:sp>
    </p:spTree>
    <p:extLst>
      <p:ext uri="{BB962C8B-B14F-4D97-AF65-F5344CB8AC3E}">
        <p14:creationId xmlns:p14="http://schemas.microsoft.com/office/powerpoint/2010/main" val="84953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1:25-1:30</a:t>
            </a:r>
          </a:p>
          <a:p>
            <a:r>
              <a:rPr lang="en-US" dirty="0"/>
              <a:t>-concerns about language (disabled/able)</a:t>
            </a:r>
          </a:p>
          <a:p>
            <a:r>
              <a:rPr lang="en-US" dirty="0"/>
              <a:t>-cultural competence vs. cultural awareness”</a:t>
            </a:r>
          </a:p>
          <a:p>
            <a:r>
              <a:rPr lang="en-US" dirty="0"/>
              <a:t>-current political and funding environment (Weinberg, 2010; </a:t>
            </a:r>
            <a:r>
              <a:rPr lang="en-US" u="sng" dirty="0">
                <a:hlinkClick r:id="rId3"/>
              </a:rPr>
              <a:t>https://www.tandfonline.com/doi/full/10.1080/10428231003781774</a:t>
            </a:r>
            <a:r>
              <a:rPr lang="en-US" dirty="0"/>
              <a:t> </a:t>
            </a:r>
          </a:p>
          <a:p>
            <a:r>
              <a:rPr lang="en-US" dirty="0"/>
              <a:t>Structural barriers-placed ethical responsibility on individuals Insufficient resources, problematic institutional polices, legal requirements, scare organizational supports, inadequate staffing, intense work pace; 2008 National Association of Social Work study, the greatest stressors for professional social workers were identified as the lack of time to do the job (31%) and workloads (25%) </a:t>
            </a:r>
          </a:p>
          <a:p>
            <a:r>
              <a:rPr lang="en-US" dirty="0"/>
              <a:t>-professionalism and fear (</a:t>
            </a:r>
            <a:r>
              <a:rPr lang="en-US" u="sng" dirty="0">
                <a:hlinkClick r:id="rId4"/>
              </a:rPr>
              <a:t>https://www.reddit.com/r/socialwork/comments/302bgl/social_work_as_a_bullshit_job_critiques_of_social/?st=jflhjzqt&amp;sh=a56ed5b4</a:t>
            </a:r>
            <a:r>
              <a:rPr lang="en-US" dirty="0"/>
              <a:t>) </a:t>
            </a:r>
          </a:p>
          <a:p>
            <a:endParaRPr lang="en-US" dirty="0"/>
          </a:p>
        </p:txBody>
      </p:sp>
      <p:sp>
        <p:nvSpPr>
          <p:cNvPr id="4" name="Slide Number Placeholder 3"/>
          <p:cNvSpPr>
            <a:spLocks noGrp="1"/>
          </p:cNvSpPr>
          <p:nvPr>
            <p:ph type="sldNum" sz="quarter" idx="10"/>
          </p:nvPr>
        </p:nvSpPr>
        <p:spPr/>
        <p:txBody>
          <a:bodyPr/>
          <a:lstStyle/>
          <a:p>
            <a:fld id="{D9EF1DAC-D64F-42E7-81EA-62093E0ED98B}" type="slidenum">
              <a:rPr lang="en-US" smtClean="0"/>
              <a:t>9</a:t>
            </a:fld>
            <a:endParaRPr lang="en-US"/>
          </a:p>
        </p:txBody>
      </p:sp>
    </p:spTree>
    <p:extLst>
      <p:ext uri="{BB962C8B-B14F-4D97-AF65-F5344CB8AC3E}">
        <p14:creationId xmlns:p14="http://schemas.microsoft.com/office/powerpoint/2010/main" val="78140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304705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online communication is the single mode of service provision, substituting for </a:t>
            </a:r>
            <a:r>
              <a:rPr lang="en-US" dirty="0" err="1"/>
              <a:t>faceto</a:t>
            </a:r>
            <a:r>
              <a:rPr lang="en-US" dirty="0"/>
              <a:t>-face practice. Using clear protocols, communication is conducted through designated software with security protections (Baker et al. 2014) and/or mobile phone applications and messaging services (Lee and Walsh 2015). In the second type of ICT use, referred to as formal blended ICTs, </a:t>
            </a:r>
          </a:p>
          <a:p>
            <a:pPr marL="171450" indent="-171450">
              <a:buFont typeface="Arial" panose="020B0604020202020204" pitchFamily="34" charset="0"/>
              <a:buChar char="•"/>
            </a:pPr>
            <a:r>
              <a:rPr lang="en-US" dirty="0"/>
              <a:t>Faye Mishna f.mishna@utoronto.ca 1 Factor-</a:t>
            </a:r>
            <a:r>
              <a:rPr lang="en-US" dirty="0" err="1"/>
              <a:t>Inwentash</a:t>
            </a:r>
            <a:r>
              <a:rPr lang="en-US" dirty="0"/>
              <a:t> Faculty of Social Work, University of Toronto, 246 Bloor St W, Toronto, ON M5S 1V4, Canada Clinical Social Work Journal (2021) 49:484–494 485 1 3 ICTs are integrated through a blending of online elements with face-to-face practice (van de Wal et al. 2015). Online exercises, such as homework assignments and psycho-educational activities are implemented to replace some face-</a:t>
            </a:r>
            <a:r>
              <a:rPr lang="en-US" dirty="0" err="1"/>
              <a:t>toface</a:t>
            </a:r>
            <a:r>
              <a:rPr lang="en-US" dirty="0"/>
              <a:t> sessions (van der </a:t>
            </a:r>
            <a:r>
              <a:rPr lang="en-US" dirty="0" err="1"/>
              <a:t>Vaart</a:t>
            </a:r>
            <a:r>
              <a:rPr lang="en-US" dirty="0"/>
              <a:t> et al. 2014). Both online and face-to-face components are structured and monitored by a service provider (van de Wal et al. 2015). ICTs entered direct practice through informal (sometimes unpredictable or unsanctioned) use by social work practitioners as an adjunct to traditional face-to-face service. The primary (and formal) modality is face-to-face (Mishna et al. 2012, 2014). Informal ICT use occurs in conjunction with face-</a:t>
            </a:r>
            <a:r>
              <a:rPr lang="en-US" dirty="0" err="1"/>
              <a:t>toface</a:t>
            </a:r>
            <a:r>
              <a:rPr lang="en-US" dirty="0"/>
              <a:t> practice through email, texting, or social media/social networking, and can be asynchronous or synchronous. Not meant to substitute for face-to-face practice, rather,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informal ICT use typically serves as an unplanned added component. Reasons for informal ICT use range from practical purposes (e.g., scheduling) to complex discussions that are central to treatment goals (e.g., reporting intense distress)</a:t>
            </a:r>
          </a:p>
        </p:txBody>
      </p:sp>
      <p:sp>
        <p:nvSpPr>
          <p:cNvPr id="4" name="Slide Number Placeholder 3"/>
          <p:cNvSpPr>
            <a:spLocks noGrp="1"/>
          </p:cNvSpPr>
          <p:nvPr>
            <p:ph type="sldNum" sz="quarter" idx="5"/>
          </p:nvPr>
        </p:nvSpPr>
        <p:spPr/>
        <p:txBody>
          <a:bodyPr/>
          <a:lstStyle/>
          <a:p>
            <a:fld id="{D9EF1DAC-D64F-42E7-81EA-62093E0ED98B}" type="slidenum">
              <a:rPr lang="en-US" smtClean="0"/>
              <a:t>12</a:t>
            </a:fld>
            <a:endParaRPr lang="en-US" dirty="0"/>
          </a:p>
        </p:txBody>
      </p:sp>
    </p:spTree>
    <p:extLst>
      <p:ext uri="{BB962C8B-B14F-4D97-AF65-F5344CB8AC3E}">
        <p14:creationId xmlns:p14="http://schemas.microsoft.com/office/powerpoint/2010/main" val="19465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116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49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10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917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579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525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660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17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254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10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505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586B75A-687E-405C-8A0B-8D00578BA2C3}" type="datetimeFigureOut">
              <a:rPr lang="en-US" smtClean="0"/>
              <a:pPr/>
              <a:t>9/14/2022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637337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vondelinde@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ethics@socialworkers.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ocialworkers.org/LinkClick.aspx?fileticket=dTgDrvgXOic%3d&amp;portal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ftp://www.ilga.gov/JCAR/AdminCode/089/089001400D04030R.html" TargetMode="External"/><Relationship Id="rId5" Type="http://schemas.openxmlformats.org/officeDocument/2006/relationships/hyperlink" Target="https://www.socialworkers.org/includes/newIncludes/homepage/PRA-BRO-33617.TechStandards_FINAL_POSTING.pdf" TargetMode="External"/><Relationship Id="rId4" Type="http://schemas.openxmlformats.org/officeDocument/2006/relationships/hyperlink" Target="https://www.cms.gov/Outreach-and-Education/Medicare-Learning-Network-MLN/MLNProducts/Downloads/Telehealth-Services-Text-Only.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cialworkers.org/About/Legal/HIPAA-Help-For-Social-Workers/Telemental-Healt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mo.gov/general-covid-19.asp" TargetMode="External"/><Relationship Id="rId7" Type="http://schemas.openxmlformats.org/officeDocument/2006/relationships/hyperlink" Target="https://www.natlawreview.com/article/hipaa-privacy-rule-waiver-other-medical-information-questions-during-covid-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ocialworkers.org/LinkClick.aspx?fileticket=K4qBhkebVpU%3d&amp;portalid=0" TargetMode="External"/><Relationship Id="rId5" Type="http://schemas.openxmlformats.org/officeDocument/2006/relationships/hyperlink" Target="https://www.aswb.org/covid-19/" TargetMode="External"/><Relationship Id="rId4" Type="http://schemas.openxmlformats.org/officeDocument/2006/relationships/hyperlink" Target="https://pr.mo.gov/common/Waiver-of-Rules-and-Statutes.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r.mo.gov/socialworkers.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socialworkers.org/About/Legal/HIPAA-Help-For-Social-Workers/Telemental-Health" TargetMode="External"/><Relationship Id="rId4" Type="http://schemas.openxmlformats.org/officeDocument/2006/relationships/hyperlink" Target="https://www.socialworkers.org/About/Ethics/Ethics-Education-and-Resources/Ethics-8/Coronavirus-8-Ethical-Considerations-for-Social-Worker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wooden-tile/c/care.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rkkolmes.com/social-media-policy/#.XhOnREdKhXh" TargetMode="External"/><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gnof.org/wp-content/uploads/2013/08/Social-Media-Policy-Sample.pdf" TargetMode="External"/><Relationship Id="rId5" Type="http://schemas.openxmlformats.org/officeDocument/2006/relationships/hyperlink" Target="http://www.laureliversonhitchcock.org/2016/02/12/my-guidelines-for-using-digital-social-tech-in-the-classroom-and-beyond/" TargetMode="External"/><Relationship Id="rId4" Type="http://schemas.openxmlformats.org/officeDocument/2006/relationships/hyperlink" Target="https://www.bridgecounseling.net/social-media-polic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hyperlink" Target="mailto:kvondelinde@gmail.com"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www.drkkolmes.com/docs/socmed.pdf" TargetMode="External"/><Relationship Id="rId3" Type="http://schemas.openxmlformats.org/officeDocument/2006/relationships/hyperlink" Target="https://www.socialworker.com/feature-articles/ethics-articles/ethical-exceptions-social-workers-in-light-of-covid-19-pandemic-physical-distancing/" TargetMode="External"/><Relationship Id="rId7" Type="http://schemas.openxmlformats.org/officeDocument/2006/relationships/hyperlink" Target="http://www.socialworktoday.com/news/eoe_070111.s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eb.wellness-institute.org/blog/how-to-write-a-social-media-policy-for-your-therapy-practice" TargetMode="External"/><Relationship Id="rId5" Type="http://schemas.openxmlformats.org/officeDocument/2006/relationships/hyperlink" Target="https://www.socialworker.com/feature-articles/ethics-articles/Duty_to_Warn%2C_Duty_to_Protect/" TargetMode="External"/><Relationship Id="rId4" Type="http://schemas.openxmlformats.org/officeDocument/2006/relationships/hyperlink" Target="http://www.socialworker.com/feature-articles/the-2017-nasw-code-of-ethics-whats-new/"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laureliversonhitchcock.org/2016/02/12/my-guidelines-for-using-digital-social-tech-in-the-classroom-and-beyond/"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tandfonline.com/doi/full/10.1080/10428231003781774" TargetMode="External"/><Relationship Id="rId5" Type="http://schemas.openxmlformats.org/officeDocument/2006/relationships/hyperlink" Target="http://socialworkpodcast.blogspot.com/2018/01/Ethics2018-1.html" TargetMode="External"/><Relationship Id="rId4" Type="http://schemas.openxmlformats.org/officeDocument/2006/relationships/hyperlink" Target="http://www.laureliversonhitchcock.org/2017/02/20/modeling-practice-social-media-guidelines-in-social-work-field-education/"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4379-5028-4AB2-A935-EC8E2F6FB99D}"/>
              </a:ext>
            </a:extLst>
          </p:cNvPr>
          <p:cNvSpPr>
            <a:spLocks noGrp="1"/>
          </p:cNvSpPr>
          <p:nvPr>
            <p:ph type="ctrTitle"/>
          </p:nvPr>
        </p:nvSpPr>
        <p:spPr>
          <a:xfrm>
            <a:off x="4963246" y="2194560"/>
            <a:ext cx="6905666" cy="1739347"/>
          </a:xfrm>
        </p:spPr>
        <p:txBody>
          <a:bodyPr>
            <a:normAutofit/>
          </a:bodyPr>
          <a:lstStyle/>
          <a:p>
            <a:r>
              <a:rPr lang="en-US" sz="3300" dirty="0"/>
              <a:t>The Ethical Evolution: </a:t>
            </a:r>
            <a:br>
              <a:rPr lang="en-US" sz="3300" dirty="0"/>
            </a:br>
            <a:r>
              <a:rPr lang="en-US" sz="3300" dirty="0"/>
              <a:t>Practicing ethical social work in technology, 2022</a:t>
            </a:r>
          </a:p>
        </p:txBody>
      </p:sp>
      <p:sp>
        <p:nvSpPr>
          <p:cNvPr id="4" name="Subtitle 3">
            <a:extLst>
              <a:ext uri="{FF2B5EF4-FFF2-40B4-BE49-F238E27FC236}">
                <a16:creationId xmlns:a16="http://schemas.microsoft.com/office/drawing/2014/main" id="{448B3314-7D87-4022-BCDA-B351BFB76F4F}"/>
              </a:ext>
            </a:extLst>
          </p:cNvPr>
          <p:cNvSpPr>
            <a:spLocks noGrp="1"/>
          </p:cNvSpPr>
          <p:nvPr>
            <p:ph type="subTitle" idx="1"/>
          </p:nvPr>
        </p:nvSpPr>
        <p:spPr>
          <a:xfrm>
            <a:off x="4963246" y="3933908"/>
            <a:ext cx="6905666" cy="386884"/>
          </a:xfrm>
        </p:spPr>
        <p:txBody>
          <a:bodyPr>
            <a:normAutofit fontScale="25000" lnSpcReduction="20000"/>
          </a:bodyPr>
          <a:lstStyle/>
          <a:p>
            <a:r>
              <a:rPr lang="en-US" sz="500" dirty="0"/>
              <a:t>Katie VonDeLinde</a:t>
            </a:r>
          </a:p>
          <a:p>
            <a:r>
              <a:rPr lang="en-US" sz="500" dirty="0"/>
              <a:t>KMCV Consulting, LLC</a:t>
            </a:r>
          </a:p>
          <a:p>
            <a:r>
              <a:rPr lang="en-US" sz="500" dirty="0"/>
              <a:t>314.775.9517 kvondelinde@gmail.com</a:t>
            </a:r>
          </a:p>
        </p:txBody>
      </p:sp>
      <p:sp>
        <p:nvSpPr>
          <p:cNvPr id="10" name="Rectangle 9">
            <a:extLst>
              <a:ext uri="{FF2B5EF4-FFF2-40B4-BE49-F238E27FC236}">
                <a16:creationId xmlns:a16="http://schemas.microsoft.com/office/drawing/2014/main" id="{BB1DD910-E8D1-47E7-AA01-CAD4E22C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85344FB4-7A9C-4789-90A4-436F641DA2FC}"/>
              </a:ext>
            </a:extLst>
          </p:cNvPr>
          <p:cNvPicPr>
            <a:picLocks noChangeAspect="1"/>
          </p:cNvPicPr>
          <p:nvPr/>
        </p:nvPicPr>
        <p:blipFill>
          <a:blip r:embed="rId3"/>
          <a:stretch>
            <a:fillRect/>
          </a:stretch>
        </p:blipFill>
        <p:spPr>
          <a:xfrm>
            <a:off x="634276" y="1720950"/>
            <a:ext cx="3374654" cy="3374654"/>
          </a:xfrm>
          <a:prstGeom prst="rect">
            <a:avLst/>
          </a:prstGeom>
        </p:spPr>
      </p:pic>
      <p:sp>
        <p:nvSpPr>
          <p:cNvPr id="6" name="TextBox 5">
            <a:extLst>
              <a:ext uri="{FF2B5EF4-FFF2-40B4-BE49-F238E27FC236}">
                <a16:creationId xmlns:a16="http://schemas.microsoft.com/office/drawing/2014/main" id="{F8B1030D-C80E-4C1A-A406-BF249FDD6828}"/>
              </a:ext>
            </a:extLst>
          </p:cNvPr>
          <p:cNvSpPr txBox="1"/>
          <p:nvPr/>
        </p:nvSpPr>
        <p:spPr>
          <a:xfrm>
            <a:off x="5314950" y="4876800"/>
            <a:ext cx="6242774" cy="1200329"/>
          </a:xfrm>
          <a:prstGeom prst="rect">
            <a:avLst/>
          </a:prstGeom>
          <a:noFill/>
        </p:spPr>
        <p:txBody>
          <a:bodyPr wrap="square" rtlCol="0">
            <a:spAutoFit/>
          </a:bodyPr>
          <a:lstStyle/>
          <a:p>
            <a:r>
              <a:rPr lang="en-US" dirty="0"/>
              <a:t>Katie VonDeLinde, MSW, LCSW</a:t>
            </a:r>
          </a:p>
          <a:p>
            <a:r>
              <a:rPr lang="en-US" dirty="0"/>
              <a:t>314-775-9517</a:t>
            </a:r>
          </a:p>
          <a:p>
            <a:r>
              <a:rPr lang="en-US" dirty="0">
                <a:hlinkClick r:id="rId4"/>
              </a:rPr>
              <a:t>kvondelinde@gmail.com</a:t>
            </a:r>
            <a:endParaRPr lang="en-US" dirty="0"/>
          </a:p>
          <a:p>
            <a:r>
              <a:rPr lang="en-US" dirty="0"/>
              <a:t>kmcvconsulting.org</a:t>
            </a:r>
          </a:p>
        </p:txBody>
      </p:sp>
    </p:spTree>
    <p:extLst>
      <p:ext uri="{BB962C8B-B14F-4D97-AF65-F5344CB8AC3E}">
        <p14:creationId xmlns:p14="http://schemas.microsoft.com/office/powerpoint/2010/main" val="462745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352C8-1EDC-4138-9FA7-6EDF05F2615A}"/>
              </a:ext>
            </a:extLst>
          </p:cNvPr>
          <p:cNvSpPr>
            <a:spLocks noGrp="1"/>
          </p:cNvSpPr>
          <p:nvPr>
            <p:ph type="title"/>
          </p:nvPr>
        </p:nvSpPr>
        <p:spPr>
          <a:xfrm>
            <a:off x="622570" y="838646"/>
            <a:ext cx="3445179" cy="5180709"/>
          </a:xfrm>
        </p:spPr>
        <p:txBody>
          <a:bodyPr>
            <a:normAutofit/>
          </a:bodyPr>
          <a:lstStyle/>
          <a:p>
            <a:r>
              <a:rPr lang="en-US" sz="3600"/>
              <a:t>2021 Changes to NASW code</a:t>
            </a:r>
          </a:p>
        </p:txBody>
      </p:sp>
      <p:sp useBgFill="1">
        <p:nvSpPr>
          <p:cNvPr id="13" name="Rectangle 1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75DB479-E724-42EE-A084-302286DE37AC}"/>
              </a:ext>
            </a:extLst>
          </p:cNvPr>
          <p:cNvSpPr>
            <a:spLocks noGrp="1"/>
          </p:cNvSpPr>
          <p:nvPr>
            <p:ph idx="1"/>
          </p:nvPr>
        </p:nvSpPr>
        <p:spPr>
          <a:xfrm>
            <a:off x="5163671" y="838647"/>
            <a:ext cx="5823328" cy="5180708"/>
          </a:xfrm>
        </p:spPr>
        <p:txBody>
          <a:bodyPr anchor="ctr">
            <a:normAutofit/>
          </a:bodyPr>
          <a:lstStyle/>
          <a:p>
            <a:r>
              <a:rPr lang="en-US" sz="3200" dirty="0">
                <a:solidFill>
                  <a:schemeClr val="tx2"/>
                </a:solidFill>
              </a:rPr>
              <a:t>Preamble</a:t>
            </a:r>
          </a:p>
          <a:p>
            <a:r>
              <a:rPr lang="en-US" sz="3200" dirty="0">
                <a:solidFill>
                  <a:schemeClr val="tx2"/>
                </a:solidFill>
              </a:rPr>
              <a:t>“Professional self-care is paramount for competent and ethical social work practice….social work organizations….are encourages to promote organizational policies, practices, and materials to support social workers’ self-care”</a:t>
            </a:r>
          </a:p>
        </p:txBody>
      </p:sp>
      <p:sp>
        <p:nvSpPr>
          <p:cNvPr id="15" name="Rectangle 14">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Slide Number Placeholder 5">
            <a:extLst>
              <a:ext uri="{FF2B5EF4-FFF2-40B4-BE49-F238E27FC236}">
                <a16:creationId xmlns:a16="http://schemas.microsoft.com/office/drawing/2014/main" id="{35059ECE-6B1F-483E-9C68-C83CDE74732D}"/>
              </a:ext>
            </a:extLst>
          </p:cNvPr>
          <p:cNvSpPr>
            <a:spLocks noGrp="1"/>
          </p:cNvSpPr>
          <p:nvPr>
            <p:ph type="sldNum" sz="quarter" idx="4"/>
          </p:nvPr>
        </p:nvSpPr>
        <p:spPr>
          <a:xfrm>
            <a:off x="10658927" y="6422854"/>
            <a:ext cx="946264"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a:solidFill>
                  <a:schemeClr val="tx2"/>
                </a:solidFill>
              </a:rPr>
              <a:pPr>
                <a:spcAft>
                  <a:spcPts val="600"/>
                </a:spcAft>
              </a:pPr>
              <a:t>10</a:t>
            </a:fld>
            <a:endParaRPr lang="en-US">
              <a:solidFill>
                <a:schemeClr val="tx2"/>
              </a:solidFill>
            </a:endParaRPr>
          </a:p>
        </p:txBody>
      </p:sp>
    </p:spTree>
    <p:extLst>
      <p:ext uri="{BB962C8B-B14F-4D97-AF65-F5344CB8AC3E}">
        <p14:creationId xmlns:p14="http://schemas.microsoft.com/office/powerpoint/2010/main" val="47274516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352C8-1EDC-4138-9FA7-6EDF05F2615A}"/>
              </a:ext>
            </a:extLst>
          </p:cNvPr>
          <p:cNvSpPr>
            <a:spLocks noGrp="1"/>
          </p:cNvSpPr>
          <p:nvPr>
            <p:ph type="title"/>
          </p:nvPr>
        </p:nvSpPr>
        <p:spPr>
          <a:xfrm>
            <a:off x="1202919" y="284176"/>
            <a:ext cx="9784080" cy="1508760"/>
          </a:xfrm>
        </p:spPr>
        <p:txBody>
          <a:bodyPr>
            <a:normAutofit/>
          </a:bodyPr>
          <a:lstStyle/>
          <a:p>
            <a:r>
              <a:rPr lang="en-US" sz="3600"/>
              <a:t>2021 Changes to NASW code</a:t>
            </a:r>
          </a:p>
        </p:txBody>
      </p:sp>
      <p:sp>
        <p:nvSpPr>
          <p:cNvPr id="3" name="Text Placeholder 2">
            <a:extLst>
              <a:ext uri="{FF2B5EF4-FFF2-40B4-BE49-F238E27FC236}">
                <a16:creationId xmlns:a16="http://schemas.microsoft.com/office/drawing/2014/main" id="{C75DB479-E724-42EE-A084-302286DE37AC}"/>
              </a:ext>
            </a:extLst>
          </p:cNvPr>
          <p:cNvSpPr>
            <a:spLocks noGrp="1"/>
          </p:cNvSpPr>
          <p:nvPr>
            <p:ph idx="1"/>
          </p:nvPr>
        </p:nvSpPr>
        <p:spPr>
          <a:xfrm>
            <a:off x="1202918" y="2286000"/>
            <a:ext cx="10754619" cy="4399878"/>
          </a:xfrm>
        </p:spPr>
        <p:txBody>
          <a:bodyPr>
            <a:normAutofit/>
          </a:bodyPr>
          <a:lstStyle/>
          <a:p>
            <a:r>
              <a:rPr lang="en-US" sz="2400" dirty="0"/>
              <a:t>1.05 Cultural competence</a:t>
            </a:r>
          </a:p>
          <a:p>
            <a:r>
              <a:rPr lang="en-US" sz="2400" dirty="0"/>
              <a:t>(b) …action against oppression, racism, discrimination, and inequities, and acknowledge personal privilege</a:t>
            </a:r>
          </a:p>
          <a:p>
            <a:r>
              <a:rPr lang="en-US" sz="2400" dirty="0"/>
              <a:t>(c) SW should demonstrate </a:t>
            </a:r>
            <a:r>
              <a:rPr lang="en-US" sz="2400" i="1" dirty="0"/>
              <a:t>awareness</a:t>
            </a:r>
            <a:r>
              <a:rPr lang="en-US" sz="2400" dirty="0"/>
              <a:t> and </a:t>
            </a:r>
            <a:r>
              <a:rPr lang="en-US" sz="2400" u="sng" dirty="0"/>
              <a:t>cultural humility </a:t>
            </a:r>
            <a:r>
              <a:rPr lang="en-US" sz="2400" dirty="0"/>
              <a:t>by engaging in </a:t>
            </a:r>
            <a:r>
              <a:rPr lang="en-US" sz="2400" u="sng" dirty="0"/>
              <a:t>critical self-reflection </a:t>
            </a:r>
            <a:r>
              <a:rPr lang="en-US" sz="2400" dirty="0"/>
              <a:t>(understanding their own bias and engaging in self-correction); recognizing clients as experts of their own culture; committing to </a:t>
            </a:r>
            <a:r>
              <a:rPr lang="en-US" sz="2400" u="sng" dirty="0"/>
              <a:t>life-long learning</a:t>
            </a:r>
            <a:r>
              <a:rPr lang="en-US" sz="2400" dirty="0"/>
              <a:t>; and </a:t>
            </a:r>
            <a:r>
              <a:rPr lang="en-US" sz="2400" u="sng" dirty="0"/>
              <a:t>holding institutions accountable </a:t>
            </a:r>
            <a:r>
              <a:rPr lang="en-US" sz="2400" dirty="0"/>
              <a:t>for advancing cultural humility</a:t>
            </a:r>
          </a:p>
        </p:txBody>
      </p:sp>
      <p:sp>
        <p:nvSpPr>
          <p:cNvPr id="6" name="Slide Number Placeholder 5">
            <a:extLst>
              <a:ext uri="{FF2B5EF4-FFF2-40B4-BE49-F238E27FC236}">
                <a16:creationId xmlns:a16="http://schemas.microsoft.com/office/drawing/2014/main" id="{35059ECE-6B1F-483E-9C68-C83CDE74732D}"/>
              </a:ext>
            </a:extLst>
          </p:cNvPr>
          <p:cNvSpPr>
            <a:spLocks noGrp="1"/>
          </p:cNvSpPr>
          <p:nvPr>
            <p:ph type="sldNum" sz="quarter" idx="4"/>
          </p:nvPr>
        </p:nvSpPr>
        <p:spPr>
          <a:xfrm>
            <a:off x="10658927" y="6422854"/>
            <a:ext cx="946264"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t>11</a:t>
            </a:fld>
            <a:endParaRPr lang="en-US"/>
          </a:p>
        </p:txBody>
      </p:sp>
    </p:spTree>
    <p:extLst>
      <p:ext uri="{BB962C8B-B14F-4D97-AF65-F5344CB8AC3E}">
        <p14:creationId xmlns:p14="http://schemas.microsoft.com/office/powerpoint/2010/main" val="1097667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D229A-BC17-4D90-8434-A702A677F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EA5555-58D9-463F-9A52-99F8651FD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8B7F31-A707-4736-8654-63D63F4FEFE7}"/>
              </a:ext>
            </a:extLst>
          </p:cNvPr>
          <p:cNvSpPr>
            <a:spLocks noGrp="1"/>
          </p:cNvSpPr>
          <p:nvPr>
            <p:ph type="title"/>
          </p:nvPr>
        </p:nvSpPr>
        <p:spPr>
          <a:xfrm>
            <a:off x="1202919" y="4674398"/>
            <a:ext cx="9784080" cy="1508760"/>
          </a:xfrm>
        </p:spPr>
        <p:txBody>
          <a:bodyPr>
            <a:normAutofit/>
          </a:bodyPr>
          <a:lstStyle/>
          <a:p>
            <a:r>
              <a:rPr lang="en-US" sz="3400">
                <a:solidFill>
                  <a:schemeClr val="bg1"/>
                </a:solidFill>
              </a:rPr>
              <a:t>Information and Communication technology (ICTS) Use in clinical practice</a:t>
            </a:r>
          </a:p>
        </p:txBody>
      </p:sp>
      <p:graphicFrame>
        <p:nvGraphicFramePr>
          <p:cNvPr id="5" name="Content Placeholder 2">
            <a:extLst>
              <a:ext uri="{FF2B5EF4-FFF2-40B4-BE49-F238E27FC236}">
                <a16:creationId xmlns:a16="http://schemas.microsoft.com/office/drawing/2014/main" id="{7DA65E84-A394-020B-F038-AF73C272FDD0}"/>
              </a:ext>
            </a:extLst>
          </p:cNvPr>
          <p:cNvGraphicFramePr>
            <a:graphicFrameLocks noGrp="1"/>
          </p:cNvGraphicFramePr>
          <p:nvPr>
            <p:ph idx="1"/>
            <p:extLst>
              <p:ext uri="{D42A27DB-BD31-4B8C-83A1-F6EECF244321}">
                <p14:modId xmlns:p14="http://schemas.microsoft.com/office/powerpoint/2010/main" val="4293703420"/>
              </p:ext>
            </p:extLst>
          </p:nvPr>
        </p:nvGraphicFramePr>
        <p:xfrm>
          <a:off x="1203325" y="643467"/>
          <a:ext cx="9783763" cy="329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90896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D229A-BC17-4D90-8434-A702A677F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EA5555-58D9-463F-9A52-99F8651FD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7F38D4-59D5-1FDB-1CE1-2DA298BEF916}"/>
              </a:ext>
            </a:extLst>
          </p:cNvPr>
          <p:cNvSpPr>
            <a:spLocks noGrp="1"/>
          </p:cNvSpPr>
          <p:nvPr>
            <p:ph type="title"/>
          </p:nvPr>
        </p:nvSpPr>
        <p:spPr>
          <a:xfrm>
            <a:off x="1202919" y="4674398"/>
            <a:ext cx="9784080" cy="1508760"/>
          </a:xfrm>
        </p:spPr>
        <p:txBody>
          <a:bodyPr>
            <a:normAutofit/>
          </a:bodyPr>
          <a:lstStyle/>
          <a:p>
            <a:r>
              <a:rPr lang="en-US" dirty="0">
                <a:solidFill>
                  <a:schemeClr val="bg1"/>
                </a:solidFill>
              </a:rPr>
              <a:t>Paradigm shift in ICT use  </a:t>
            </a:r>
          </a:p>
        </p:txBody>
      </p:sp>
      <p:graphicFrame>
        <p:nvGraphicFramePr>
          <p:cNvPr id="12" name="Content Placeholder 2">
            <a:extLst>
              <a:ext uri="{FF2B5EF4-FFF2-40B4-BE49-F238E27FC236}">
                <a16:creationId xmlns:a16="http://schemas.microsoft.com/office/drawing/2014/main" id="{1BCA7E61-C710-DAC3-C5B0-B373B1536241}"/>
              </a:ext>
            </a:extLst>
          </p:cNvPr>
          <p:cNvGraphicFramePr>
            <a:graphicFrameLocks noGrp="1"/>
          </p:cNvGraphicFramePr>
          <p:nvPr>
            <p:ph idx="1"/>
            <p:extLst>
              <p:ext uri="{D42A27DB-BD31-4B8C-83A1-F6EECF244321}">
                <p14:modId xmlns:p14="http://schemas.microsoft.com/office/powerpoint/2010/main" val="2711813734"/>
              </p:ext>
            </p:extLst>
          </p:nvPr>
        </p:nvGraphicFramePr>
        <p:xfrm>
          <a:off x="1203325" y="643467"/>
          <a:ext cx="9783763" cy="329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774AC0A-0E62-4D38-340C-8B3499411059}"/>
              </a:ext>
            </a:extLst>
          </p:cNvPr>
          <p:cNvSpPr txBox="1"/>
          <p:nvPr/>
        </p:nvSpPr>
        <p:spPr>
          <a:xfrm>
            <a:off x="7298267" y="6214533"/>
            <a:ext cx="4521200" cy="646331"/>
          </a:xfrm>
          <a:prstGeom prst="rect">
            <a:avLst/>
          </a:prstGeom>
          <a:noFill/>
        </p:spPr>
        <p:txBody>
          <a:bodyPr wrap="square" rtlCol="0">
            <a:spAutoFit/>
          </a:bodyPr>
          <a:lstStyle/>
          <a:p>
            <a:r>
              <a:rPr lang="en-US" dirty="0"/>
              <a:t>Mishna, F., Milne, E., Bogo, M. &amp; Pereira, L. (2021</a:t>
            </a:r>
          </a:p>
        </p:txBody>
      </p:sp>
    </p:spTree>
    <p:extLst>
      <p:ext uri="{BB962C8B-B14F-4D97-AF65-F5344CB8AC3E}">
        <p14:creationId xmlns:p14="http://schemas.microsoft.com/office/powerpoint/2010/main" val="179253036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CC89735-EFB7-4EA7-BE4C-78310EF2A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6AF2C4F-C608-4E39-89D5-710AA1D72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E0D7520-FE6C-4F33-9C2E-9B026B9BF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15D91-AC39-6E4C-ECB1-3D99ED3E6C9F}"/>
              </a:ext>
            </a:extLst>
          </p:cNvPr>
          <p:cNvSpPr>
            <a:spLocks noGrp="1"/>
          </p:cNvSpPr>
          <p:nvPr>
            <p:ph type="title"/>
          </p:nvPr>
        </p:nvSpPr>
        <p:spPr>
          <a:xfrm>
            <a:off x="7663070" y="2338928"/>
            <a:ext cx="4134677" cy="1508760"/>
          </a:xfrm>
        </p:spPr>
        <p:txBody>
          <a:bodyPr>
            <a:normAutofit/>
          </a:bodyPr>
          <a:lstStyle/>
          <a:p>
            <a:r>
              <a:rPr lang="en-US" dirty="0"/>
              <a:t>IMPACT of covid </a:t>
            </a:r>
            <a:r>
              <a:rPr lang="en-US" dirty="0" err="1"/>
              <a:t>ict</a:t>
            </a:r>
            <a:r>
              <a:rPr lang="en-US" dirty="0"/>
              <a:t> use STUDY</a:t>
            </a:r>
          </a:p>
        </p:txBody>
      </p:sp>
      <p:graphicFrame>
        <p:nvGraphicFramePr>
          <p:cNvPr id="14" name="Content Placeholder 2">
            <a:extLst>
              <a:ext uri="{FF2B5EF4-FFF2-40B4-BE49-F238E27FC236}">
                <a16:creationId xmlns:a16="http://schemas.microsoft.com/office/drawing/2014/main" id="{5116B17A-83BD-72FC-A62D-40B921ED8015}"/>
              </a:ext>
            </a:extLst>
          </p:cNvPr>
          <p:cNvGraphicFramePr>
            <a:graphicFrameLocks noGrp="1"/>
          </p:cNvGraphicFramePr>
          <p:nvPr>
            <p:ph idx="1"/>
            <p:extLst>
              <p:ext uri="{D42A27DB-BD31-4B8C-83A1-F6EECF244321}">
                <p14:modId xmlns:p14="http://schemas.microsoft.com/office/powerpoint/2010/main" val="4218800483"/>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1137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0AB33-E90B-4707-B452-244ACABEA074}"/>
              </a:ext>
            </a:extLst>
          </p:cNvPr>
          <p:cNvSpPr>
            <a:spLocks noGrp="1"/>
          </p:cNvSpPr>
          <p:nvPr>
            <p:ph type="title"/>
          </p:nvPr>
        </p:nvSpPr>
        <p:spPr/>
        <p:txBody>
          <a:bodyPr/>
          <a:lstStyle/>
          <a:p>
            <a:r>
              <a:rPr lang="en-US" dirty="0"/>
              <a:t>Why use technology?</a:t>
            </a:r>
          </a:p>
        </p:txBody>
      </p:sp>
      <p:sp>
        <p:nvSpPr>
          <p:cNvPr id="7" name="Text Placeholder 6">
            <a:extLst>
              <a:ext uri="{FF2B5EF4-FFF2-40B4-BE49-F238E27FC236}">
                <a16:creationId xmlns:a16="http://schemas.microsoft.com/office/drawing/2014/main" id="{84FF3040-C4EE-43D1-BA85-04DF0C664946}"/>
              </a:ext>
            </a:extLst>
          </p:cNvPr>
          <p:cNvSpPr>
            <a:spLocks noGrp="1"/>
          </p:cNvSpPr>
          <p:nvPr>
            <p:ph type="body" idx="1"/>
          </p:nvPr>
        </p:nvSpPr>
        <p:spPr/>
        <p:txBody>
          <a:bodyPr/>
          <a:lstStyle/>
          <a:p>
            <a:r>
              <a:rPr lang="en-US" dirty="0"/>
              <a:t>Benefits</a:t>
            </a:r>
          </a:p>
        </p:txBody>
      </p:sp>
      <p:sp>
        <p:nvSpPr>
          <p:cNvPr id="5" name="Content Placeholder 4">
            <a:extLst>
              <a:ext uri="{FF2B5EF4-FFF2-40B4-BE49-F238E27FC236}">
                <a16:creationId xmlns:a16="http://schemas.microsoft.com/office/drawing/2014/main" id="{F93269E3-6028-4E65-98C4-8A3727F2662D}"/>
              </a:ext>
            </a:extLst>
          </p:cNvPr>
          <p:cNvSpPr>
            <a:spLocks noGrp="1"/>
          </p:cNvSpPr>
          <p:nvPr>
            <p:ph sz="half" idx="2"/>
          </p:nvPr>
        </p:nvSpPr>
        <p:spPr/>
        <p:txBody>
          <a:bodyPr/>
          <a:lstStyle/>
          <a:p>
            <a:r>
              <a:rPr lang="en-US" dirty="0"/>
              <a:t>Increased access especially due to distance, disabilities, illness</a:t>
            </a:r>
          </a:p>
          <a:p>
            <a:r>
              <a:rPr lang="en-US" dirty="0"/>
              <a:t>Rapid response</a:t>
            </a:r>
          </a:p>
          <a:p>
            <a:r>
              <a:rPr lang="en-US" dirty="0"/>
              <a:t>Increased cost effectiveness</a:t>
            </a:r>
          </a:p>
          <a:p>
            <a:r>
              <a:rPr lang="en-US" dirty="0"/>
              <a:t>Ease of communication</a:t>
            </a:r>
          </a:p>
          <a:p>
            <a:r>
              <a:rPr lang="en-US" dirty="0"/>
              <a:t>Reduce travel frequency, time, costs</a:t>
            </a:r>
          </a:p>
        </p:txBody>
      </p:sp>
      <p:sp>
        <p:nvSpPr>
          <p:cNvPr id="8" name="Text Placeholder 7">
            <a:extLst>
              <a:ext uri="{FF2B5EF4-FFF2-40B4-BE49-F238E27FC236}">
                <a16:creationId xmlns:a16="http://schemas.microsoft.com/office/drawing/2014/main" id="{19BB0D39-D019-496B-9AB8-60C04F6957E2}"/>
              </a:ext>
            </a:extLst>
          </p:cNvPr>
          <p:cNvSpPr>
            <a:spLocks noGrp="1"/>
          </p:cNvSpPr>
          <p:nvPr>
            <p:ph type="body" sz="quarter" idx="3"/>
          </p:nvPr>
        </p:nvSpPr>
        <p:spPr/>
        <p:txBody>
          <a:bodyPr/>
          <a:lstStyle/>
          <a:p>
            <a:r>
              <a:rPr lang="en-US" dirty="0"/>
              <a:t>Risks</a:t>
            </a:r>
          </a:p>
        </p:txBody>
      </p:sp>
      <p:sp>
        <p:nvSpPr>
          <p:cNvPr id="6" name="Content Placeholder 5">
            <a:extLst>
              <a:ext uri="{FF2B5EF4-FFF2-40B4-BE49-F238E27FC236}">
                <a16:creationId xmlns:a16="http://schemas.microsoft.com/office/drawing/2014/main" id="{B5E7EB18-2623-44E8-AC88-E9E51D66B3BA}"/>
              </a:ext>
            </a:extLst>
          </p:cNvPr>
          <p:cNvSpPr>
            <a:spLocks noGrp="1"/>
          </p:cNvSpPr>
          <p:nvPr>
            <p:ph sz="quarter" idx="4"/>
          </p:nvPr>
        </p:nvSpPr>
        <p:spPr/>
        <p:txBody>
          <a:bodyPr/>
          <a:lstStyle/>
          <a:p>
            <a:r>
              <a:rPr lang="en-US" dirty="0"/>
              <a:t>Technology failure; interruption of services</a:t>
            </a:r>
          </a:p>
          <a:p>
            <a:r>
              <a:rPr lang="en-US" dirty="0"/>
              <a:t>Potential for confidentiality breaches</a:t>
            </a:r>
          </a:p>
          <a:p>
            <a:r>
              <a:rPr lang="en-US" dirty="0"/>
              <a:t>Prevention of unauthorized use or unethical purposes  </a:t>
            </a:r>
          </a:p>
          <a:p>
            <a:r>
              <a:rPr lang="en-US" dirty="0"/>
              <a:t>Higher costs of technology </a:t>
            </a:r>
          </a:p>
        </p:txBody>
      </p:sp>
      <p:sp>
        <p:nvSpPr>
          <p:cNvPr id="9" name="TextBox 8">
            <a:extLst>
              <a:ext uri="{FF2B5EF4-FFF2-40B4-BE49-F238E27FC236}">
                <a16:creationId xmlns:a16="http://schemas.microsoft.com/office/drawing/2014/main" id="{CAD8A3A6-990A-4274-9C2A-1ED77E190DE8}"/>
              </a:ext>
            </a:extLst>
          </p:cNvPr>
          <p:cNvSpPr txBox="1"/>
          <p:nvPr/>
        </p:nvSpPr>
        <p:spPr>
          <a:xfrm>
            <a:off x="915217" y="6222724"/>
            <a:ext cx="10359483" cy="369332"/>
          </a:xfrm>
          <a:prstGeom prst="rect">
            <a:avLst/>
          </a:prstGeom>
          <a:noFill/>
        </p:spPr>
        <p:txBody>
          <a:bodyPr wrap="square" rtlCol="0">
            <a:spAutoFit/>
          </a:bodyPr>
          <a:lstStyle/>
          <a:p>
            <a:pPr algn="r"/>
            <a:r>
              <a:rPr lang="en-US" dirty="0"/>
              <a:t>-Adapted from Standards of Technology in Social Work Practice </a:t>
            </a:r>
          </a:p>
        </p:txBody>
      </p:sp>
    </p:spTree>
    <p:extLst>
      <p:ext uri="{BB962C8B-B14F-4D97-AF65-F5344CB8AC3E}">
        <p14:creationId xmlns:p14="http://schemas.microsoft.com/office/powerpoint/2010/main" val="400242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9D229A-BC17-4D90-8434-A702A677F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EA5555-58D9-463F-9A52-99F8651FD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55D54D-99E4-41D1-9CB3-6F3E8E0FDF96}"/>
              </a:ext>
            </a:extLst>
          </p:cNvPr>
          <p:cNvSpPr>
            <a:spLocks noGrp="1"/>
          </p:cNvSpPr>
          <p:nvPr>
            <p:ph type="title"/>
          </p:nvPr>
        </p:nvSpPr>
        <p:spPr>
          <a:xfrm>
            <a:off x="1202919" y="4674398"/>
            <a:ext cx="9784080" cy="1508760"/>
          </a:xfrm>
        </p:spPr>
        <p:txBody>
          <a:bodyPr>
            <a:normAutofit/>
          </a:bodyPr>
          <a:lstStyle/>
          <a:p>
            <a:r>
              <a:rPr lang="en-US">
                <a:solidFill>
                  <a:schemeClr val="bg1"/>
                </a:solidFill>
              </a:rPr>
              <a:t>Overarching issues</a:t>
            </a:r>
          </a:p>
        </p:txBody>
      </p:sp>
      <p:graphicFrame>
        <p:nvGraphicFramePr>
          <p:cNvPr id="5" name="Content Placeholder 2">
            <a:extLst>
              <a:ext uri="{FF2B5EF4-FFF2-40B4-BE49-F238E27FC236}">
                <a16:creationId xmlns:a16="http://schemas.microsoft.com/office/drawing/2014/main" id="{C2A6EB62-6894-4A82-B657-00A8D45BD7D2}"/>
              </a:ext>
            </a:extLst>
          </p:cNvPr>
          <p:cNvGraphicFramePr>
            <a:graphicFrameLocks noGrp="1"/>
          </p:cNvGraphicFramePr>
          <p:nvPr>
            <p:ph idx="1"/>
            <p:extLst>
              <p:ext uri="{D42A27DB-BD31-4B8C-83A1-F6EECF244321}">
                <p14:modId xmlns:p14="http://schemas.microsoft.com/office/powerpoint/2010/main" val="3705021291"/>
              </p:ext>
            </p:extLst>
          </p:nvPr>
        </p:nvGraphicFramePr>
        <p:xfrm>
          <a:off x="1203325" y="643466"/>
          <a:ext cx="9783763" cy="329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71015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664E-32F8-4BFB-8A42-9A368294DBE9}"/>
              </a:ext>
            </a:extLst>
          </p:cNvPr>
          <p:cNvSpPr>
            <a:spLocks noGrp="1"/>
          </p:cNvSpPr>
          <p:nvPr>
            <p:ph type="title"/>
          </p:nvPr>
        </p:nvSpPr>
        <p:spPr>
          <a:xfrm>
            <a:off x="1202918" y="284176"/>
            <a:ext cx="10836681" cy="1449374"/>
          </a:xfrm>
        </p:spPr>
        <p:txBody>
          <a:bodyPr>
            <a:normAutofit/>
          </a:bodyPr>
          <a:lstStyle/>
          <a:p>
            <a:r>
              <a:rPr lang="en-US" b="1" dirty="0"/>
              <a:t>2018  &amp; 2021 code of ethics changes</a:t>
            </a:r>
          </a:p>
        </p:txBody>
      </p:sp>
      <p:pic>
        <p:nvPicPr>
          <p:cNvPr id="4" name="Picture 3">
            <a:extLst>
              <a:ext uri="{FF2B5EF4-FFF2-40B4-BE49-F238E27FC236}">
                <a16:creationId xmlns:a16="http://schemas.microsoft.com/office/drawing/2014/main" id="{CB176B86-C939-4600-BB64-A18C704B332E}"/>
              </a:ext>
            </a:extLst>
          </p:cNvPr>
          <p:cNvPicPr>
            <a:picLocks noChangeAspect="1"/>
          </p:cNvPicPr>
          <p:nvPr/>
        </p:nvPicPr>
        <p:blipFill>
          <a:blip r:embed="rId3"/>
          <a:stretch>
            <a:fillRect/>
          </a:stretch>
        </p:blipFill>
        <p:spPr>
          <a:xfrm>
            <a:off x="1202918" y="2120054"/>
            <a:ext cx="6130569" cy="2496017"/>
          </a:xfrm>
          <a:prstGeom prst="rect">
            <a:avLst/>
          </a:prstGeom>
        </p:spPr>
      </p:pic>
      <p:sp>
        <p:nvSpPr>
          <p:cNvPr id="3" name="Content Placeholder 2">
            <a:extLst>
              <a:ext uri="{FF2B5EF4-FFF2-40B4-BE49-F238E27FC236}">
                <a16:creationId xmlns:a16="http://schemas.microsoft.com/office/drawing/2014/main" id="{CB46500F-D204-47AF-B127-A83B9F3FEB68}"/>
              </a:ext>
            </a:extLst>
          </p:cNvPr>
          <p:cNvSpPr>
            <a:spLocks noGrp="1"/>
          </p:cNvSpPr>
          <p:nvPr>
            <p:ph idx="1"/>
          </p:nvPr>
        </p:nvSpPr>
        <p:spPr>
          <a:xfrm>
            <a:off x="7619999" y="2045110"/>
            <a:ext cx="4123766" cy="4248114"/>
          </a:xfrm>
        </p:spPr>
        <p:txBody>
          <a:bodyPr>
            <a:noAutofit/>
          </a:bodyPr>
          <a:lstStyle/>
          <a:p>
            <a:endParaRPr lang="en-US" sz="2800" dirty="0"/>
          </a:p>
          <a:p>
            <a:r>
              <a:rPr lang="en-US" sz="2800" dirty="0"/>
              <a:t>Discussions all confidential</a:t>
            </a:r>
          </a:p>
          <a:p>
            <a:r>
              <a:rPr lang="en-US" sz="2800" dirty="0"/>
              <a:t>Questions? </a:t>
            </a:r>
          </a:p>
          <a:p>
            <a:r>
              <a:rPr lang="en-US" sz="2800" dirty="0">
                <a:hlinkClick r:id="rId4"/>
              </a:rPr>
              <a:t>Office of Ethics and Professional Review </a:t>
            </a:r>
            <a:endParaRPr lang="en-US" sz="2800" dirty="0"/>
          </a:p>
        </p:txBody>
      </p:sp>
    </p:spTree>
    <p:extLst>
      <p:ext uri="{BB962C8B-B14F-4D97-AF65-F5344CB8AC3E}">
        <p14:creationId xmlns:p14="http://schemas.microsoft.com/office/powerpoint/2010/main" val="422927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668E-0D6A-4A89-B9DC-AFAC6E645F1A}"/>
              </a:ext>
            </a:extLst>
          </p:cNvPr>
          <p:cNvSpPr>
            <a:spLocks noGrp="1"/>
          </p:cNvSpPr>
          <p:nvPr>
            <p:ph type="title"/>
          </p:nvPr>
        </p:nvSpPr>
        <p:spPr/>
        <p:txBody>
          <a:bodyPr/>
          <a:lstStyle/>
          <a:p>
            <a:r>
              <a:rPr lang="en-US" dirty="0"/>
              <a:t>factors in technological decision making</a:t>
            </a:r>
          </a:p>
        </p:txBody>
      </p:sp>
      <p:sp>
        <p:nvSpPr>
          <p:cNvPr id="3" name="Content Placeholder 2">
            <a:extLst>
              <a:ext uri="{FF2B5EF4-FFF2-40B4-BE49-F238E27FC236}">
                <a16:creationId xmlns:a16="http://schemas.microsoft.com/office/drawing/2014/main" id="{6672E9C8-6D8C-491B-BF09-31D957E5AC2A}"/>
              </a:ext>
            </a:extLst>
          </p:cNvPr>
          <p:cNvSpPr>
            <a:spLocks noGrp="1"/>
          </p:cNvSpPr>
          <p:nvPr>
            <p:ph idx="1"/>
          </p:nvPr>
        </p:nvSpPr>
        <p:spPr/>
        <p:txBody>
          <a:bodyPr>
            <a:normAutofit lnSpcReduction="10000"/>
          </a:bodyPr>
          <a:lstStyle/>
          <a:p>
            <a:r>
              <a:rPr lang="en-US" dirty="0">
                <a:hlinkClick r:id="rId3"/>
              </a:rPr>
              <a:t>Licensing boards regulations on technology</a:t>
            </a:r>
            <a:endParaRPr lang="en-US" dirty="0"/>
          </a:p>
          <a:p>
            <a:r>
              <a:rPr lang="en-US" dirty="0">
                <a:hlinkClick r:id="rId4"/>
              </a:rPr>
              <a:t>Centers for Medicare and Medicaid Booklet on Telehealth Services</a:t>
            </a:r>
            <a:endParaRPr lang="en-US" dirty="0"/>
          </a:p>
          <a:p>
            <a:r>
              <a:rPr lang="en-US" dirty="0"/>
              <a:t>ASWBs Model Regulatory Standards for Technology and Social Work Practice</a:t>
            </a:r>
          </a:p>
          <a:p>
            <a:r>
              <a:rPr lang="en-US" dirty="0"/>
              <a:t>NASW, ASWB, CSWE, CSWA </a:t>
            </a:r>
            <a:r>
              <a:rPr lang="en-US" dirty="0">
                <a:hlinkClick r:id="rId5"/>
              </a:rPr>
              <a:t>Standards for Technology in Social Work Practice</a:t>
            </a:r>
            <a:endParaRPr lang="en-US" dirty="0"/>
          </a:p>
          <a:p>
            <a:pPr lvl="1"/>
            <a:r>
              <a:rPr lang="en-US" dirty="0"/>
              <a:t>Extensive document </a:t>
            </a:r>
          </a:p>
          <a:p>
            <a:pPr lvl="1"/>
            <a:r>
              <a:rPr lang="en-US" dirty="0"/>
              <a:t>Gives “interpretation”</a:t>
            </a:r>
          </a:p>
          <a:p>
            <a:pPr lvl="1"/>
            <a:r>
              <a:rPr lang="en-US" dirty="0"/>
              <a:t>Includes standards for:</a:t>
            </a:r>
          </a:p>
          <a:p>
            <a:pPr lvl="2"/>
            <a:r>
              <a:rPr lang="en-US" dirty="0"/>
              <a:t>Micro, </a:t>
            </a:r>
            <a:r>
              <a:rPr lang="en-US" dirty="0" err="1"/>
              <a:t>messo</a:t>
            </a:r>
            <a:r>
              <a:rPr lang="en-US" dirty="0"/>
              <a:t>, and macro work</a:t>
            </a:r>
          </a:p>
          <a:p>
            <a:pPr lvl="2"/>
            <a:r>
              <a:rPr lang="en-US" dirty="0"/>
              <a:t>Education </a:t>
            </a:r>
          </a:p>
          <a:p>
            <a:r>
              <a:rPr lang="en-US" dirty="0"/>
              <a:t>Code of ethics</a:t>
            </a:r>
          </a:p>
          <a:p>
            <a:r>
              <a:rPr lang="en-US" dirty="0">
                <a:hlinkClick r:id="rId6"/>
              </a:rPr>
              <a:t>Illinois Joint Committee on Administrative Rules: Telehealth</a:t>
            </a:r>
            <a:endParaRPr lang="en-US" dirty="0"/>
          </a:p>
        </p:txBody>
      </p:sp>
    </p:spTree>
    <p:extLst>
      <p:ext uri="{BB962C8B-B14F-4D97-AF65-F5344CB8AC3E}">
        <p14:creationId xmlns:p14="http://schemas.microsoft.com/office/powerpoint/2010/main" val="180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59D6AC-B583-4DCF-89D8-12F6A13BD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19A562-3A05-4F49-8985-6050DA5B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chemeClr val="bg1">
                <a:lumMod val="90000"/>
                <a:lumOff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C1009-44B8-469B-8AB6-7A0642CC6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6B2CC3C-87F1-4D0F-9474-F90CA4FB347B}"/>
              </a:ext>
            </a:extLst>
          </p:cNvPr>
          <p:cNvPicPr>
            <a:picLocks noChangeAspect="1"/>
          </p:cNvPicPr>
          <p:nvPr/>
        </p:nvPicPr>
        <p:blipFill>
          <a:blip r:embed="rId3"/>
          <a:stretch>
            <a:fillRect/>
          </a:stretch>
        </p:blipFill>
        <p:spPr>
          <a:xfrm>
            <a:off x="824753" y="843017"/>
            <a:ext cx="10578353" cy="5183394"/>
          </a:xfrm>
          <a:prstGeom prst="rect">
            <a:avLst/>
          </a:prstGeom>
        </p:spPr>
      </p:pic>
    </p:spTree>
    <p:extLst>
      <p:ext uri="{BB962C8B-B14F-4D97-AF65-F5344CB8AC3E}">
        <p14:creationId xmlns:p14="http://schemas.microsoft.com/office/powerpoint/2010/main" val="37362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A2E09-45A8-49A5-B253-7FCB45423F7A}"/>
              </a:ext>
            </a:extLst>
          </p:cNvPr>
          <p:cNvSpPr>
            <a:spLocks noGrp="1"/>
          </p:cNvSpPr>
          <p:nvPr>
            <p:ph type="title"/>
          </p:nvPr>
        </p:nvSpPr>
        <p:spPr>
          <a:xfrm>
            <a:off x="622570" y="838646"/>
            <a:ext cx="3445179" cy="5180709"/>
          </a:xfrm>
        </p:spPr>
        <p:txBody>
          <a:bodyPr>
            <a:normAutofit/>
          </a:bodyPr>
          <a:lstStyle/>
          <a:p>
            <a:r>
              <a:rPr lang="en-US" sz="3600" dirty="0"/>
              <a:t>Welcome!</a:t>
            </a:r>
            <a:br>
              <a:rPr lang="en-US" sz="3600" dirty="0"/>
            </a:br>
            <a:br>
              <a:rPr lang="en-US" sz="3600" dirty="0"/>
            </a:br>
            <a:r>
              <a:rPr lang="en-US" sz="3600" dirty="0"/>
              <a:t>Please introduce yourself in the chat</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BE65F4-54D5-4079-B2BC-59084B0615D4}"/>
              </a:ext>
            </a:extLst>
          </p:cNvPr>
          <p:cNvSpPr>
            <a:spLocks noGrp="1"/>
          </p:cNvSpPr>
          <p:nvPr>
            <p:ph idx="1"/>
          </p:nvPr>
        </p:nvSpPr>
        <p:spPr>
          <a:xfrm>
            <a:off x="5163670" y="838646"/>
            <a:ext cx="6152029" cy="5676453"/>
          </a:xfrm>
        </p:spPr>
        <p:txBody>
          <a:bodyPr anchor="ctr">
            <a:normAutofit/>
          </a:bodyPr>
          <a:lstStyle/>
          <a:p>
            <a:r>
              <a:rPr lang="en-US" sz="2800" dirty="0">
                <a:solidFill>
                  <a:schemeClr val="tx2"/>
                </a:solidFill>
              </a:rPr>
              <a:t>Name, preferred pronouns  </a:t>
            </a:r>
          </a:p>
          <a:p>
            <a:r>
              <a:rPr lang="en-US" sz="2800" dirty="0">
                <a:solidFill>
                  <a:schemeClr val="tx2"/>
                </a:solidFill>
              </a:rPr>
              <a:t>Affiliation (organization or area of interest, role)</a:t>
            </a:r>
          </a:p>
          <a:p>
            <a:pPr marL="0" indent="0">
              <a:buNone/>
            </a:pPr>
            <a:r>
              <a:rPr lang="en-US" sz="2800" dirty="0">
                <a:solidFill>
                  <a:schemeClr val="tx2"/>
                </a:solidFill>
              </a:rPr>
              <a:t>Answer </a:t>
            </a:r>
            <a:r>
              <a:rPr lang="en-US" sz="2800" b="1" u="sng" dirty="0">
                <a:solidFill>
                  <a:schemeClr val="tx2"/>
                </a:solidFill>
              </a:rPr>
              <a:t>one</a:t>
            </a:r>
            <a:r>
              <a:rPr lang="en-US" sz="2800" dirty="0">
                <a:solidFill>
                  <a:schemeClr val="tx2"/>
                </a:solidFill>
              </a:rPr>
              <a:t> of the following in chat:</a:t>
            </a:r>
          </a:p>
          <a:p>
            <a:pPr marL="457200" indent="-457200">
              <a:buFont typeface="+mj-lt"/>
              <a:buAutoNum type="arabicPeriod"/>
            </a:pPr>
            <a:r>
              <a:rPr lang="en-US" sz="2800" dirty="0">
                <a:solidFill>
                  <a:schemeClr val="tx2"/>
                </a:solidFill>
              </a:rPr>
              <a:t>Favorite technological “tool” (fun or business)</a:t>
            </a:r>
          </a:p>
          <a:p>
            <a:pPr marL="457200" indent="-457200">
              <a:buFont typeface="+mj-lt"/>
              <a:buAutoNum type="arabicPeriod"/>
            </a:pPr>
            <a:r>
              <a:rPr lang="en-US" sz="2800" dirty="0">
                <a:solidFill>
                  <a:schemeClr val="tx2"/>
                </a:solidFill>
              </a:rPr>
              <a:t>Biggest concern about using technology</a:t>
            </a:r>
          </a:p>
          <a:p>
            <a:pPr marL="457200" indent="-457200">
              <a:buFont typeface="+mj-lt"/>
              <a:buAutoNum type="arabicPeriod"/>
            </a:pPr>
            <a:r>
              <a:rPr lang="en-US" sz="2800" dirty="0">
                <a:solidFill>
                  <a:schemeClr val="tx2"/>
                </a:solidFill>
              </a:rPr>
              <a:t>One word that comes to mind when you think of “technology”</a:t>
            </a:r>
          </a:p>
          <a:p>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5026500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583F3-6EC9-496C-86B0-355FCA690BD3}"/>
              </a:ext>
            </a:extLst>
          </p:cNvPr>
          <p:cNvSpPr>
            <a:spLocks noGrp="1"/>
          </p:cNvSpPr>
          <p:nvPr>
            <p:ph type="title"/>
          </p:nvPr>
        </p:nvSpPr>
        <p:spPr>
          <a:xfrm>
            <a:off x="622570" y="838646"/>
            <a:ext cx="3445179" cy="5180709"/>
          </a:xfrm>
        </p:spPr>
        <p:txBody>
          <a:bodyPr>
            <a:normAutofit/>
          </a:bodyPr>
          <a:lstStyle/>
          <a:p>
            <a:r>
              <a:rPr lang="en-US" sz="2500"/>
              <a:t>Telehealth Recommendations by NASw </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E70528-AB5F-4A2E-AFE5-A941FF865324}"/>
              </a:ext>
            </a:extLst>
          </p:cNvPr>
          <p:cNvSpPr>
            <a:spLocks noGrp="1"/>
          </p:cNvSpPr>
          <p:nvPr>
            <p:ph idx="1"/>
          </p:nvPr>
        </p:nvSpPr>
        <p:spPr>
          <a:xfrm>
            <a:off x="5163671" y="838647"/>
            <a:ext cx="5823328" cy="5180708"/>
          </a:xfrm>
        </p:spPr>
        <p:txBody>
          <a:bodyPr anchor="ctr">
            <a:normAutofit/>
          </a:bodyPr>
          <a:lstStyle/>
          <a:p>
            <a:pPr marL="0" indent="0">
              <a:buNone/>
            </a:pPr>
            <a:r>
              <a:rPr lang="en-US" sz="2800" dirty="0">
                <a:solidFill>
                  <a:schemeClr val="tx2"/>
                </a:solidFill>
              </a:rPr>
              <a:t>Before providing telehealth services social workers should check</a:t>
            </a:r>
          </a:p>
          <a:p>
            <a:pPr marL="457200" indent="-457200">
              <a:buAutoNum type="arabicPeriod"/>
            </a:pPr>
            <a:r>
              <a:rPr lang="en-US" sz="2800" dirty="0">
                <a:solidFill>
                  <a:schemeClr val="tx2"/>
                </a:solidFill>
              </a:rPr>
              <a:t>State licensing board where social worker is</a:t>
            </a:r>
          </a:p>
          <a:p>
            <a:pPr marL="457200" indent="-457200">
              <a:buAutoNum type="arabicPeriod"/>
            </a:pPr>
            <a:r>
              <a:rPr lang="en-US" sz="2800" dirty="0">
                <a:solidFill>
                  <a:schemeClr val="tx2"/>
                </a:solidFill>
              </a:rPr>
              <a:t>State licensing board where client is</a:t>
            </a:r>
          </a:p>
          <a:p>
            <a:pPr marL="457200" indent="-457200">
              <a:buAutoNum type="arabicPeriod"/>
            </a:pPr>
            <a:r>
              <a:rPr lang="en-US" sz="2800" dirty="0">
                <a:solidFill>
                  <a:schemeClr val="tx2"/>
                </a:solidFill>
              </a:rPr>
              <a:t>Malpractice insurance/professional liability carrier</a:t>
            </a:r>
          </a:p>
          <a:p>
            <a:pPr marL="457200" indent="-457200">
              <a:buAutoNum type="arabicPeriod"/>
            </a:pPr>
            <a:r>
              <a:rPr lang="en-US" sz="2800" dirty="0">
                <a:solidFill>
                  <a:schemeClr val="tx2"/>
                </a:solidFill>
              </a:rPr>
              <a:t>Payor (private insurance/Medicaid/Medicare) </a:t>
            </a: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extBox 3">
            <a:extLst>
              <a:ext uri="{FF2B5EF4-FFF2-40B4-BE49-F238E27FC236}">
                <a16:creationId xmlns:a16="http://schemas.microsoft.com/office/drawing/2014/main" id="{0A75D47A-8B2C-46F9-861E-63F637B4E11A}"/>
              </a:ext>
            </a:extLst>
          </p:cNvPr>
          <p:cNvSpPr txBox="1"/>
          <p:nvPr/>
        </p:nvSpPr>
        <p:spPr>
          <a:xfrm>
            <a:off x="7631723" y="6172200"/>
            <a:ext cx="3657600" cy="646331"/>
          </a:xfrm>
          <a:prstGeom prst="rect">
            <a:avLst/>
          </a:prstGeom>
          <a:noFill/>
        </p:spPr>
        <p:txBody>
          <a:bodyPr wrap="square" rtlCol="0">
            <a:spAutoFit/>
          </a:bodyPr>
          <a:lstStyle/>
          <a:p>
            <a:r>
              <a:rPr lang="en-US" dirty="0" err="1">
                <a:hlinkClick r:id="rId3"/>
              </a:rPr>
              <a:t>Telemental</a:t>
            </a:r>
            <a:r>
              <a:rPr lang="en-US" dirty="0">
                <a:hlinkClick r:id="rId3"/>
              </a:rPr>
              <a:t> Health (socialworkers.org)</a:t>
            </a:r>
            <a:endParaRPr lang="en-US" dirty="0"/>
          </a:p>
        </p:txBody>
      </p:sp>
    </p:spTree>
    <p:extLst>
      <p:ext uri="{BB962C8B-B14F-4D97-AF65-F5344CB8AC3E}">
        <p14:creationId xmlns:p14="http://schemas.microsoft.com/office/powerpoint/2010/main" val="11663597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1F1101-D50C-4D7B-BC9B-11CA00258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B28D89-0D8B-4798-9D22-47BEAD98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0E1E741-1931-46B6-AB40-94CE3F34E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B63FC2BB-FB45-44C6-8AA1-41CBD13F8669}"/>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dirty="0"/>
              <a:t>BREAK</a:t>
            </a:r>
          </a:p>
        </p:txBody>
      </p:sp>
      <p:pic>
        <p:nvPicPr>
          <p:cNvPr id="5" name="Picture 4">
            <a:extLst>
              <a:ext uri="{FF2B5EF4-FFF2-40B4-BE49-F238E27FC236}">
                <a16:creationId xmlns:a16="http://schemas.microsoft.com/office/drawing/2014/main" id="{91697D1A-E333-4C3F-8B64-F6556D105DED}"/>
              </a:ext>
            </a:extLst>
          </p:cNvPr>
          <p:cNvPicPr>
            <a:picLocks noChangeAspect="1"/>
          </p:cNvPicPr>
          <p:nvPr/>
        </p:nvPicPr>
        <p:blipFill rotWithShape="1">
          <a:blip r:embed="rId3"/>
          <a:srcRect t="26517" b="28539"/>
          <a:stretch/>
        </p:blipFill>
        <p:spPr>
          <a:xfrm>
            <a:off x="20" y="10"/>
            <a:ext cx="12191980" cy="3657589"/>
          </a:xfrm>
          <a:prstGeom prst="rect">
            <a:avLst/>
          </a:prstGeom>
        </p:spPr>
      </p:pic>
      <p:sp>
        <p:nvSpPr>
          <p:cNvPr id="15" name="Rectangle 14">
            <a:extLst>
              <a:ext uri="{FF2B5EF4-FFF2-40B4-BE49-F238E27FC236}">
                <a16:creationId xmlns:a16="http://schemas.microsoft.com/office/drawing/2014/main" id="{1F4801CC-5A57-48C6-8288-4506B0B17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0"/>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208741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6018E-7FCB-4ADE-8B0C-F1DDB0F29454}"/>
              </a:ext>
            </a:extLst>
          </p:cNvPr>
          <p:cNvSpPr>
            <a:spLocks noGrp="1"/>
          </p:cNvSpPr>
          <p:nvPr>
            <p:ph idx="1"/>
          </p:nvPr>
        </p:nvSpPr>
        <p:spPr>
          <a:xfrm>
            <a:off x="4895850" y="381000"/>
            <a:ext cx="6762749" cy="6248399"/>
          </a:xfrm>
        </p:spPr>
        <p:txBody>
          <a:bodyPr anchor="ctr">
            <a:normAutofit/>
          </a:bodyPr>
          <a:lstStyle/>
          <a:p>
            <a:pPr marL="742950" indent="-742950">
              <a:buFont typeface="+mj-lt"/>
              <a:buAutoNum type="arabicPeriod"/>
            </a:pPr>
            <a:r>
              <a:rPr lang="en-US" sz="3200" dirty="0">
                <a:solidFill>
                  <a:schemeClr val="tx2"/>
                </a:solidFill>
              </a:rPr>
              <a:t>Identify the problem-gather info; identify ethical issues</a:t>
            </a:r>
          </a:p>
          <a:p>
            <a:pPr marL="742950" indent="-742950">
              <a:buFont typeface="+mj-lt"/>
              <a:buAutoNum type="arabicPeriod"/>
            </a:pPr>
            <a:r>
              <a:rPr lang="en-US" sz="3200" dirty="0">
                <a:solidFill>
                  <a:schemeClr val="tx2"/>
                </a:solidFill>
              </a:rPr>
              <a:t>Review relevant codes of ethics, laws and regulations</a:t>
            </a:r>
          </a:p>
          <a:p>
            <a:pPr marL="742950" indent="-742950">
              <a:buFont typeface="+mj-lt"/>
              <a:buAutoNum type="arabicPeriod"/>
            </a:pPr>
            <a:r>
              <a:rPr lang="en-US" sz="3200" dirty="0">
                <a:solidFill>
                  <a:schemeClr val="tx2"/>
                </a:solidFill>
              </a:rPr>
              <a:t>Consult!</a:t>
            </a:r>
          </a:p>
          <a:p>
            <a:pPr marL="742950" indent="-742950">
              <a:buFont typeface="+mj-lt"/>
              <a:buAutoNum type="arabicPeriod"/>
            </a:pPr>
            <a:r>
              <a:rPr lang="en-US" sz="3200" dirty="0">
                <a:solidFill>
                  <a:schemeClr val="tx2"/>
                </a:solidFill>
              </a:rPr>
              <a:t>Consider possible and probable outcomes</a:t>
            </a:r>
          </a:p>
          <a:p>
            <a:pPr marL="742950" indent="-742950">
              <a:buFont typeface="+mj-lt"/>
              <a:buAutoNum type="arabicPeriod"/>
            </a:pPr>
            <a:r>
              <a:rPr lang="en-US" sz="3200" dirty="0">
                <a:solidFill>
                  <a:schemeClr val="tx2"/>
                </a:solidFill>
              </a:rPr>
              <a:t>Examine the consequences of actions</a:t>
            </a:r>
          </a:p>
          <a:p>
            <a:pPr marL="742950" indent="-742950">
              <a:buFont typeface="+mj-lt"/>
              <a:buAutoNum type="arabicPeriod"/>
            </a:pPr>
            <a:r>
              <a:rPr lang="en-US" sz="3200" dirty="0">
                <a:solidFill>
                  <a:schemeClr val="tx2"/>
                </a:solidFill>
              </a:rPr>
              <a:t>Decide on how to act</a:t>
            </a:r>
          </a:p>
          <a:p>
            <a:pPr marL="742950" indent="-742950">
              <a:buFont typeface="+mj-lt"/>
              <a:buAutoNum type="arabicPeriod"/>
            </a:pPr>
            <a:r>
              <a:rPr lang="en-US" sz="3200" dirty="0">
                <a:solidFill>
                  <a:schemeClr val="tx2"/>
                </a:solidFill>
              </a:rPr>
              <a:t>DOCUMENT</a:t>
            </a: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2786974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97A6E-EBCE-403F-90F3-C4A29F80E0FC}"/>
              </a:ext>
            </a:extLst>
          </p:cNvPr>
          <p:cNvSpPr>
            <a:spLocks noGrp="1"/>
          </p:cNvSpPr>
          <p:nvPr>
            <p:ph type="title"/>
          </p:nvPr>
        </p:nvSpPr>
        <p:spPr>
          <a:xfrm>
            <a:off x="622570" y="838646"/>
            <a:ext cx="3445179" cy="5180709"/>
          </a:xfrm>
        </p:spPr>
        <p:txBody>
          <a:bodyPr>
            <a:normAutofit/>
          </a:bodyPr>
          <a:lstStyle/>
          <a:p>
            <a:r>
              <a:rPr lang="en-US" sz="3600" dirty="0"/>
              <a:t>Current Technology decision making </a:t>
            </a:r>
            <a:br>
              <a:rPr lang="en-US" sz="3600" dirty="0"/>
            </a:br>
            <a:r>
              <a:rPr lang="en-US" sz="3600" dirty="0"/>
              <a:t>Tools </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C2C165-508E-4234-A52E-B421A4BD5FC5}"/>
              </a:ext>
            </a:extLst>
          </p:cNvPr>
          <p:cNvSpPr>
            <a:spLocks noGrp="1"/>
          </p:cNvSpPr>
          <p:nvPr>
            <p:ph idx="1"/>
          </p:nvPr>
        </p:nvSpPr>
        <p:spPr>
          <a:xfrm>
            <a:off x="4920797" y="304800"/>
            <a:ext cx="7020191" cy="6185647"/>
          </a:xfrm>
        </p:spPr>
        <p:txBody>
          <a:bodyPr anchor="ctr">
            <a:normAutofit/>
          </a:bodyPr>
          <a:lstStyle/>
          <a:p>
            <a:r>
              <a:rPr lang="en-US" sz="2400" dirty="0">
                <a:solidFill>
                  <a:schemeClr val="tx2"/>
                </a:solidFill>
              </a:rPr>
              <a:t>Missouri Division of Professional Regulation Covid-19 Guidance Statements</a:t>
            </a:r>
            <a:br>
              <a:rPr lang="en-US" sz="2400" dirty="0">
                <a:solidFill>
                  <a:schemeClr val="tx2"/>
                </a:solidFill>
              </a:rPr>
            </a:br>
            <a:r>
              <a:rPr lang="en-US" sz="2400" u="sng" dirty="0">
                <a:solidFill>
                  <a:schemeClr val="tx2"/>
                </a:solidFill>
                <a:hlinkClick r:id="rId3"/>
              </a:rPr>
              <a:t>https://pr.mo.gov/general-covid-19.asp</a:t>
            </a:r>
            <a:endParaRPr lang="en-US" sz="2400" dirty="0">
              <a:solidFill>
                <a:schemeClr val="tx2"/>
              </a:solidFill>
            </a:endParaRPr>
          </a:p>
          <a:p>
            <a:r>
              <a:rPr lang="en-US" sz="2400" dirty="0">
                <a:solidFill>
                  <a:schemeClr val="tx2"/>
                </a:solidFill>
              </a:rPr>
              <a:t>Waivers of rules and statutes requested for social workers (action pending)</a:t>
            </a:r>
            <a:br>
              <a:rPr lang="en-US" sz="2400" dirty="0">
                <a:solidFill>
                  <a:schemeClr val="tx2"/>
                </a:solidFill>
              </a:rPr>
            </a:br>
            <a:r>
              <a:rPr lang="en-US" sz="2400" u="sng" dirty="0">
                <a:solidFill>
                  <a:schemeClr val="tx2"/>
                </a:solidFill>
                <a:hlinkClick r:id="rId4"/>
              </a:rPr>
              <a:t>https://pr.mo.gov/common/Waiver-of-Rules-and-Statutes.pdf</a:t>
            </a:r>
            <a:endParaRPr lang="en-US" sz="2400" dirty="0">
              <a:solidFill>
                <a:schemeClr val="tx2"/>
              </a:solidFill>
            </a:endParaRPr>
          </a:p>
          <a:p>
            <a:r>
              <a:rPr lang="en-US" sz="2400" dirty="0">
                <a:solidFill>
                  <a:schemeClr val="tx2"/>
                </a:solidFill>
              </a:rPr>
              <a:t>ASWB </a:t>
            </a:r>
            <a:r>
              <a:rPr lang="en-US" sz="2400" u="sng" dirty="0">
                <a:solidFill>
                  <a:schemeClr val="tx2"/>
                </a:solidFill>
                <a:hlinkClick r:id="rId5"/>
              </a:rPr>
              <a:t>https://www.aswb.org/covid-19/</a:t>
            </a:r>
            <a:endParaRPr lang="en-US" sz="2400" dirty="0">
              <a:solidFill>
                <a:schemeClr val="tx2"/>
              </a:solidFill>
            </a:endParaRPr>
          </a:p>
          <a:p>
            <a:r>
              <a:rPr lang="en-US" sz="2400" dirty="0">
                <a:solidFill>
                  <a:schemeClr val="tx2"/>
                </a:solidFill>
              </a:rPr>
              <a:t>NASW Q &amp; A </a:t>
            </a:r>
            <a:r>
              <a:rPr lang="en-US" sz="2400" u="sng" dirty="0">
                <a:solidFill>
                  <a:schemeClr val="accent6"/>
                </a:solidFill>
                <a:hlinkClick r:id="rId6">
                  <a:extLst>
                    <a:ext uri="{A12FA001-AC4F-418D-AE19-62706E023703}">
                      <ahyp:hlinkClr xmlns:ahyp="http://schemas.microsoft.com/office/drawing/2018/hyperlinkcolor" val="tx"/>
                    </a:ext>
                  </a:extLst>
                </a:hlinkClick>
              </a:rPr>
              <a:t>https://www.socialworkers.org/LinkClick.aspx?fileticket=K4qBhkebVpU%3d&amp;portalid=0</a:t>
            </a:r>
            <a:endParaRPr lang="en-US" sz="2400" dirty="0">
              <a:solidFill>
                <a:schemeClr val="accent6"/>
              </a:solidFill>
            </a:endParaRPr>
          </a:p>
          <a:p>
            <a:r>
              <a:rPr lang="en-US" sz="2400" dirty="0">
                <a:solidFill>
                  <a:schemeClr val="tx2"/>
                </a:solidFill>
              </a:rPr>
              <a:t>HIPAA rule changes </a:t>
            </a:r>
            <a:r>
              <a:rPr lang="en-US" sz="2400" u="sng" dirty="0">
                <a:solidFill>
                  <a:schemeClr val="accent6"/>
                </a:solidFill>
                <a:hlinkClick r:id="rId7">
                  <a:extLst>
                    <a:ext uri="{A12FA001-AC4F-418D-AE19-62706E023703}">
                      <ahyp:hlinkClr xmlns:ahyp="http://schemas.microsoft.com/office/drawing/2018/hyperlinkcolor" val="tx"/>
                    </a:ext>
                  </a:extLst>
                </a:hlinkClick>
              </a:rPr>
              <a:t>https://www.natlawreview.com/article/hipaa-privacy-rule-waiver-other-medical-information-questions-during-covid-19</a:t>
            </a:r>
            <a:endParaRPr lang="en-US" sz="2400" dirty="0">
              <a:solidFill>
                <a:schemeClr val="accent6"/>
              </a:solidFill>
            </a:endParaRPr>
          </a:p>
          <a:p>
            <a:pPr marL="0" indent="0">
              <a:buNone/>
            </a:pPr>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64699631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97A6E-EBCE-403F-90F3-C4A29F80E0FC}"/>
              </a:ext>
            </a:extLst>
          </p:cNvPr>
          <p:cNvSpPr>
            <a:spLocks noGrp="1"/>
          </p:cNvSpPr>
          <p:nvPr>
            <p:ph type="title"/>
          </p:nvPr>
        </p:nvSpPr>
        <p:spPr>
          <a:xfrm>
            <a:off x="622570" y="838646"/>
            <a:ext cx="3445179" cy="5180709"/>
          </a:xfrm>
        </p:spPr>
        <p:txBody>
          <a:bodyPr>
            <a:normAutofit/>
          </a:bodyPr>
          <a:lstStyle/>
          <a:p>
            <a:r>
              <a:rPr lang="en-US" sz="3600" dirty="0"/>
              <a:t>Current Technology decision making </a:t>
            </a:r>
            <a:br>
              <a:rPr lang="en-US" sz="3600" dirty="0"/>
            </a:br>
            <a:r>
              <a:rPr lang="en-US" sz="3600" dirty="0"/>
              <a:t>Tools </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C2C165-508E-4234-A52E-B421A4BD5FC5}"/>
              </a:ext>
            </a:extLst>
          </p:cNvPr>
          <p:cNvSpPr>
            <a:spLocks noGrp="1"/>
          </p:cNvSpPr>
          <p:nvPr>
            <p:ph idx="1"/>
          </p:nvPr>
        </p:nvSpPr>
        <p:spPr>
          <a:xfrm>
            <a:off x="5143500" y="304800"/>
            <a:ext cx="6425929" cy="5962650"/>
          </a:xfrm>
        </p:spPr>
        <p:txBody>
          <a:bodyPr anchor="ctr">
            <a:normAutofit/>
          </a:bodyPr>
          <a:lstStyle/>
          <a:p>
            <a:pPr marL="0" indent="0">
              <a:buNone/>
            </a:pPr>
            <a:r>
              <a:rPr lang="en-US" sz="2000" dirty="0">
                <a:solidFill>
                  <a:schemeClr val="accent6"/>
                </a:solidFill>
                <a:hlinkClick r:id="rId3">
                  <a:extLst>
                    <a:ext uri="{A12FA001-AC4F-418D-AE19-62706E023703}">
                      <ahyp:hlinkClr xmlns:ahyp="http://schemas.microsoft.com/office/drawing/2018/hyperlinkcolor" val="tx"/>
                    </a:ext>
                  </a:extLst>
                </a:hlinkClick>
              </a:rPr>
              <a:t>https://pr.mo.gov/socialworkers.asp</a:t>
            </a:r>
            <a:endParaRPr lang="en-US" sz="2000" dirty="0">
              <a:solidFill>
                <a:schemeClr val="accent6"/>
              </a:solidFill>
            </a:endParaRPr>
          </a:p>
          <a:p>
            <a:pPr marL="0" indent="0">
              <a:buNone/>
            </a:pPr>
            <a:r>
              <a:rPr lang="en-US" sz="2000" dirty="0">
                <a:solidFill>
                  <a:schemeClr val="tx2"/>
                </a:solidFill>
              </a:rPr>
              <a:t>Missouri License and telehealth</a:t>
            </a:r>
          </a:p>
          <a:p>
            <a:pPr marL="0" indent="0">
              <a:buNone/>
            </a:pPr>
            <a:endParaRPr lang="en-US" sz="2000" dirty="0">
              <a:solidFill>
                <a:schemeClr val="tx2"/>
              </a:solidFill>
            </a:endParaRPr>
          </a:p>
          <a:p>
            <a:pPr marL="0" indent="0">
              <a:buNone/>
            </a:pPr>
            <a:r>
              <a:rPr lang="en-US" sz="2000" dirty="0">
                <a:solidFill>
                  <a:schemeClr val="tx2"/>
                </a:solidFill>
                <a:hlinkClick r:id="rId4"/>
              </a:rPr>
              <a:t>https://www.socialworkers.org/About/Ethics/Ethics-Education-and-Resources/Ethics-8/Coronavirus-8-Ethical-Considerations-for-Social-Workers</a:t>
            </a:r>
            <a:r>
              <a:rPr lang="en-US" sz="2000" dirty="0">
                <a:solidFill>
                  <a:schemeClr val="tx2"/>
                </a:solidFill>
              </a:rPr>
              <a:t> </a:t>
            </a:r>
          </a:p>
          <a:p>
            <a:pPr marL="0" indent="0">
              <a:buNone/>
            </a:pPr>
            <a:r>
              <a:rPr lang="en-US" sz="2000" dirty="0">
                <a:solidFill>
                  <a:schemeClr val="tx2"/>
                </a:solidFill>
              </a:rPr>
              <a:t>NASW 8 Ethical Considerations</a:t>
            </a:r>
          </a:p>
          <a:p>
            <a:pPr marL="0" indent="0">
              <a:buNone/>
            </a:pPr>
            <a:r>
              <a:rPr lang="en-US" sz="2000" dirty="0">
                <a:solidFill>
                  <a:schemeClr val="tx2"/>
                </a:solidFill>
                <a:hlinkClick r:id="rId5"/>
              </a:rPr>
              <a:t>https://www.socialworkers.org/About/Legal/HIPAA-Help-For-Social-Workers/Telemental-Health</a:t>
            </a:r>
            <a:r>
              <a:rPr lang="en-US" sz="2000" dirty="0">
                <a:solidFill>
                  <a:schemeClr val="tx2"/>
                </a:solidFill>
              </a:rPr>
              <a:t> </a:t>
            </a:r>
          </a:p>
          <a:p>
            <a:pPr marL="0" indent="0">
              <a:buNone/>
            </a:pPr>
            <a:r>
              <a:rPr lang="en-US" sz="2000" dirty="0" err="1">
                <a:solidFill>
                  <a:schemeClr val="tx2"/>
                </a:solidFill>
              </a:rPr>
              <a:t>Telemental</a:t>
            </a:r>
            <a:r>
              <a:rPr lang="en-US" sz="2000" dirty="0">
                <a:solidFill>
                  <a:schemeClr val="tx2"/>
                </a:solidFill>
              </a:rPr>
              <a:t> Health: Legal Considerations for Social Workers</a:t>
            </a:r>
          </a:p>
          <a:p>
            <a:pPr marL="0" indent="0">
              <a:buNone/>
            </a:pPr>
            <a:endParaRPr lang="en-US" sz="2000" dirty="0">
              <a:solidFill>
                <a:schemeClr val="tx2"/>
              </a:solidFill>
            </a:endParaRPr>
          </a:p>
          <a:p>
            <a:pPr marL="0" indent="0">
              <a:buNone/>
            </a:pPr>
            <a:r>
              <a:rPr lang="en-US" sz="2000" dirty="0">
                <a:solidFill>
                  <a:schemeClr val="tx2"/>
                </a:solidFill>
              </a:rPr>
              <a:t>Public Health Emergency by DHHS 1/27/2020</a:t>
            </a: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01462821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ACB3-BA14-4F0B-A569-357D839CDD68}"/>
              </a:ext>
            </a:extLst>
          </p:cNvPr>
          <p:cNvSpPr>
            <a:spLocks noGrp="1"/>
          </p:cNvSpPr>
          <p:nvPr>
            <p:ph type="title"/>
          </p:nvPr>
        </p:nvSpPr>
        <p:spPr/>
        <p:txBody>
          <a:bodyPr/>
          <a:lstStyle/>
          <a:p>
            <a:r>
              <a:rPr lang="en-US" dirty="0"/>
              <a:t>Foundational principles</a:t>
            </a:r>
          </a:p>
        </p:txBody>
      </p:sp>
      <p:sp>
        <p:nvSpPr>
          <p:cNvPr id="3" name="Content Placeholder 2">
            <a:extLst>
              <a:ext uri="{FF2B5EF4-FFF2-40B4-BE49-F238E27FC236}">
                <a16:creationId xmlns:a16="http://schemas.microsoft.com/office/drawing/2014/main" id="{0016409A-D518-401C-B603-EB4DD8FB29AC}"/>
              </a:ext>
            </a:extLst>
          </p:cNvPr>
          <p:cNvSpPr>
            <a:spLocks noGrp="1"/>
          </p:cNvSpPr>
          <p:nvPr>
            <p:ph idx="1"/>
          </p:nvPr>
        </p:nvSpPr>
        <p:spPr/>
        <p:txBody>
          <a:bodyPr/>
          <a:lstStyle/>
          <a:p>
            <a:r>
              <a:rPr lang="en-US" sz="3600" dirty="0"/>
              <a:t>Service</a:t>
            </a:r>
          </a:p>
          <a:p>
            <a:r>
              <a:rPr lang="en-US" sz="3600" dirty="0"/>
              <a:t>Social Justice</a:t>
            </a:r>
          </a:p>
          <a:p>
            <a:r>
              <a:rPr lang="en-US" sz="3600" dirty="0"/>
              <a:t>Dignity and Worth of the Person</a:t>
            </a:r>
          </a:p>
          <a:p>
            <a:r>
              <a:rPr lang="en-US" sz="3600" dirty="0"/>
              <a:t>Importance of Human Relationships</a:t>
            </a:r>
          </a:p>
          <a:p>
            <a:r>
              <a:rPr lang="en-US" sz="3600" dirty="0"/>
              <a:t>Integrity</a:t>
            </a:r>
          </a:p>
          <a:p>
            <a:r>
              <a:rPr lang="en-US" sz="3600" dirty="0"/>
              <a:t>Competence</a:t>
            </a:r>
          </a:p>
          <a:p>
            <a:endParaRPr lang="en-US" dirty="0"/>
          </a:p>
        </p:txBody>
      </p:sp>
    </p:spTree>
    <p:extLst>
      <p:ext uri="{BB962C8B-B14F-4D97-AF65-F5344CB8AC3E}">
        <p14:creationId xmlns:p14="http://schemas.microsoft.com/office/powerpoint/2010/main" val="225909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CC5DEC-38C5-4E54-97B1-7B90866D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1BEFEC1-A6C6-4D26-BCDD-55F657F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B7FD4B9-5987-4AE3-8629-B99B5D0FE090}"/>
              </a:ext>
            </a:extLst>
          </p:cNvPr>
          <p:cNvSpPr>
            <a:spLocks noGrp="1"/>
          </p:cNvSpPr>
          <p:nvPr>
            <p:ph type="title"/>
          </p:nvPr>
        </p:nvSpPr>
        <p:spPr>
          <a:xfrm>
            <a:off x="365759" y="1822664"/>
            <a:ext cx="9281468" cy="3007186"/>
          </a:xfrm>
        </p:spPr>
        <p:txBody>
          <a:bodyPr vert="horz" lIns="91440" tIns="45720" rIns="91440" bIns="45720" rtlCol="0" anchor="ctr">
            <a:normAutofit fontScale="90000"/>
          </a:bodyPr>
          <a:lstStyle/>
          <a:p>
            <a:pPr algn="l"/>
            <a:r>
              <a:rPr lang="en-US" sz="8000" dirty="0">
                <a:solidFill>
                  <a:schemeClr val="bg2"/>
                </a:solidFill>
              </a:rPr>
              <a:t>Key Ethical standards for Technology</a:t>
            </a:r>
          </a:p>
        </p:txBody>
      </p:sp>
      <p:sp>
        <p:nvSpPr>
          <p:cNvPr id="18" name="Rectangle 17">
            <a:extLst>
              <a:ext uri="{FF2B5EF4-FFF2-40B4-BE49-F238E27FC236}">
                <a16:creationId xmlns:a16="http://schemas.microsoft.com/office/drawing/2014/main" id="{9DFDE310-F9F9-4DAB-A86D-45566B819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5164919"/>
            <a:ext cx="1219566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737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F94E-C022-40F9-A787-E59C79C84431}"/>
              </a:ext>
            </a:extLst>
          </p:cNvPr>
          <p:cNvSpPr>
            <a:spLocks noGrp="1"/>
          </p:cNvSpPr>
          <p:nvPr>
            <p:ph type="title"/>
          </p:nvPr>
        </p:nvSpPr>
        <p:spPr/>
        <p:txBody>
          <a:bodyPr/>
          <a:lstStyle/>
          <a:p>
            <a:r>
              <a:rPr lang="en-US" dirty="0"/>
              <a:t>Commitment to clients</a:t>
            </a:r>
          </a:p>
        </p:txBody>
      </p:sp>
      <p:sp>
        <p:nvSpPr>
          <p:cNvPr id="3" name="Text Placeholder 2">
            <a:extLst>
              <a:ext uri="{FF2B5EF4-FFF2-40B4-BE49-F238E27FC236}">
                <a16:creationId xmlns:a16="http://schemas.microsoft.com/office/drawing/2014/main" id="{FD0C04EE-F749-407D-BD86-CBFD46CF3D7A}"/>
              </a:ext>
            </a:extLst>
          </p:cNvPr>
          <p:cNvSpPr>
            <a:spLocks noGrp="1"/>
          </p:cNvSpPr>
          <p:nvPr>
            <p:ph type="body" idx="1"/>
          </p:nvPr>
        </p:nvSpPr>
        <p:spPr/>
        <p:txBody>
          <a:bodyPr/>
          <a:lstStyle/>
          <a:p>
            <a:r>
              <a:rPr lang="en-US" dirty="0">
                <a:solidFill>
                  <a:schemeClr val="bg1"/>
                </a:solidFill>
              </a:rPr>
              <a:t>1.01</a:t>
            </a:r>
          </a:p>
        </p:txBody>
      </p:sp>
      <p:sp>
        <p:nvSpPr>
          <p:cNvPr id="4" name="Content Placeholder 4">
            <a:extLst>
              <a:ext uri="{FF2B5EF4-FFF2-40B4-BE49-F238E27FC236}">
                <a16:creationId xmlns:a16="http://schemas.microsoft.com/office/drawing/2014/main" id="{2C636AAF-634B-406C-8FA8-13078C3086B5}"/>
              </a:ext>
            </a:extLst>
          </p:cNvPr>
          <p:cNvSpPr txBox="1">
            <a:spLocks/>
          </p:cNvSpPr>
          <p:nvPr/>
        </p:nvSpPr>
        <p:spPr>
          <a:xfrm>
            <a:off x="1202919" y="4984376"/>
            <a:ext cx="9931246" cy="1233544"/>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9pPr>
          </a:lstStyle>
          <a:p>
            <a:pPr fontAlgn="base"/>
            <a:r>
              <a:rPr lang="en-US" sz="3600" dirty="0"/>
              <a:t>Primary responsibility is to promote the well-being of clients. </a:t>
            </a:r>
          </a:p>
          <a:p>
            <a:pPr fontAlgn="base"/>
            <a:r>
              <a:rPr lang="en-US" sz="2400" dirty="0"/>
              <a:t> </a:t>
            </a:r>
          </a:p>
          <a:p>
            <a:endParaRPr lang="en-US" dirty="0"/>
          </a:p>
        </p:txBody>
      </p:sp>
    </p:spTree>
    <p:extLst>
      <p:ext uri="{BB962C8B-B14F-4D97-AF65-F5344CB8AC3E}">
        <p14:creationId xmlns:p14="http://schemas.microsoft.com/office/powerpoint/2010/main" val="46652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B043-16E0-4B0E-BE96-4352A538CB79}"/>
              </a:ext>
            </a:extLst>
          </p:cNvPr>
          <p:cNvSpPr>
            <a:spLocks noGrp="1"/>
          </p:cNvSpPr>
          <p:nvPr>
            <p:ph type="title"/>
          </p:nvPr>
        </p:nvSpPr>
        <p:spPr>
          <a:xfrm>
            <a:off x="475488" y="2194560"/>
            <a:ext cx="11247120" cy="1737360"/>
          </a:xfrm>
        </p:spPr>
        <p:txBody>
          <a:bodyPr/>
          <a:lstStyle/>
          <a:p>
            <a:r>
              <a:rPr lang="en-US" dirty="0"/>
              <a:t>Informed consent</a:t>
            </a:r>
          </a:p>
        </p:txBody>
      </p:sp>
      <p:sp>
        <p:nvSpPr>
          <p:cNvPr id="3" name="Text Placeholder 2">
            <a:extLst>
              <a:ext uri="{FF2B5EF4-FFF2-40B4-BE49-F238E27FC236}">
                <a16:creationId xmlns:a16="http://schemas.microsoft.com/office/drawing/2014/main" id="{7AB3076E-3694-4E2F-A296-48E6D4C4216F}"/>
              </a:ext>
            </a:extLst>
          </p:cNvPr>
          <p:cNvSpPr>
            <a:spLocks noGrp="1"/>
          </p:cNvSpPr>
          <p:nvPr>
            <p:ph type="body" idx="1"/>
          </p:nvPr>
        </p:nvSpPr>
        <p:spPr/>
        <p:txBody>
          <a:bodyPr/>
          <a:lstStyle/>
          <a:p>
            <a:r>
              <a:rPr lang="en-US" dirty="0">
                <a:solidFill>
                  <a:schemeClr val="bg1"/>
                </a:solidFill>
              </a:rPr>
              <a:t>1.03</a:t>
            </a:r>
          </a:p>
        </p:txBody>
      </p:sp>
    </p:spTree>
    <p:extLst>
      <p:ext uri="{BB962C8B-B14F-4D97-AF65-F5344CB8AC3E}">
        <p14:creationId xmlns:p14="http://schemas.microsoft.com/office/powerpoint/2010/main" val="317471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E08B4-2088-4EBB-9E84-F30483F6A911}"/>
              </a:ext>
            </a:extLst>
          </p:cNvPr>
          <p:cNvSpPr>
            <a:spLocks noGrp="1"/>
          </p:cNvSpPr>
          <p:nvPr>
            <p:ph type="title"/>
          </p:nvPr>
        </p:nvSpPr>
        <p:spPr>
          <a:xfrm>
            <a:off x="1041062" y="774550"/>
            <a:ext cx="2696285" cy="5443369"/>
          </a:xfrm>
        </p:spPr>
        <p:txBody>
          <a:bodyPr>
            <a:normAutofit/>
          </a:bodyPr>
          <a:lstStyle/>
          <a:p>
            <a:r>
              <a:rPr lang="en-US" sz="3100"/>
              <a:t>Technology Practice changes: Informed consent</a:t>
            </a:r>
          </a:p>
        </p:txBody>
      </p:sp>
      <p:sp>
        <p:nvSpPr>
          <p:cNvPr id="12" name="Rectangle 11">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15B1F5BB-43CD-4414-9D98-364C914BCAE9}"/>
              </a:ext>
            </a:extLst>
          </p:cNvPr>
          <p:cNvSpPr>
            <a:spLocks noGrp="1"/>
          </p:cNvSpPr>
          <p:nvPr>
            <p:ph idx="1"/>
          </p:nvPr>
        </p:nvSpPr>
        <p:spPr>
          <a:xfrm>
            <a:off x="4699523" y="774551"/>
            <a:ext cx="6287476" cy="5443369"/>
          </a:xfrm>
        </p:spPr>
        <p:txBody>
          <a:bodyPr anchor="ctr">
            <a:normAutofit/>
          </a:bodyPr>
          <a:lstStyle/>
          <a:p>
            <a:r>
              <a:rPr lang="en-US" sz="3200" dirty="0"/>
              <a:t>Consent to use technology 1.03(f)</a:t>
            </a:r>
          </a:p>
          <a:p>
            <a:pPr lvl="1"/>
            <a:r>
              <a:rPr lang="en-US" sz="3200" dirty="0"/>
              <a:t>Requires ability to determine identity of the client giving consent</a:t>
            </a:r>
          </a:p>
          <a:p>
            <a:pPr lvl="2"/>
            <a:r>
              <a:rPr lang="en-US" sz="3200" dirty="0"/>
              <a:t>Phone call</a:t>
            </a:r>
          </a:p>
          <a:p>
            <a:pPr lvl="2"/>
            <a:r>
              <a:rPr lang="en-US" sz="3200" dirty="0"/>
              <a:t>Passcode, image, etc. </a:t>
            </a:r>
          </a:p>
          <a:p>
            <a:pPr lvl="2"/>
            <a:r>
              <a:rPr lang="en-US" sz="3200" dirty="0"/>
              <a:t>Need to understand location for context</a:t>
            </a:r>
          </a:p>
          <a:p>
            <a:endParaRPr lang="en-US" sz="2000" dirty="0"/>
          </a:p>
        </p:txBody>
      </p:sp>
    </p:spTree>
    <p:extLst>
      <p:ext uri="{BB962C8B-B14F-4D97-AF65-F5344CB8AC3E}">
        <p14:creationId xmlns:p14="http://schemas.microsoft.com/office/powerpoint/2010/main" val="10767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A435-708C-40B3-AD88-47EC8B43D25B}"/>
              </a:ext>
            </a:extLst>
          </p:cNvPr>
          <p:cNvSpPr>
            <a:spLocks noGrp="1"/>
          </p:cNvSpPr>
          <p:nvPr>
            <p:ph type="title"/>
          </p:nvPr>
        </p:nvSpPr>
        <p:spPr>
          <a:xfrm>
            <a:off x="1202919" y="284176"/>
            <a:ext cx="9784080" cy="1508760"/>
          </a:xfrm>
        </p:spPr>
        <p:txBody>
          <a:bodyPr>
            <a:normAutofit/>
          </a:bodyPr>
          <a:lstStyle/>
          <a:p>
            <a:r>
              <a:rPr lang="en-US" dirty="0"/>
              <a:t>Virtual learning strategies</a:t>
            </a:r>
            <a:endParaRPr lang="en-US"/>
          </a:p>
        </p:txBody>
      </p:sp>
      <p:pic>
        <p:nvPicPr>
          <p:cNvPr id="5" name="Graphic 4" descr="Monitor with solid fill">
            <a:extLst>
              <a:ext uri="{FF2B5EF4-FFF2-40B4-BE49-F238E27FC236}">
                <a16:creationId xmlns:a16="http://schemas.microsoft.com/office/drawing/2014/main" id="{3194B47D-EA06-42BC-A1D2-41DEF6175D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486" y="2483632"/>
            <a:ext cx="3045384" cy="3045384"/>
          </a:xfrm>
          <a:prstGeom prst="rect">
            <a:avLst/>
          </a:prstGeom>
        </p:spPr>
      </p:pic>
      <p:sp>
        <p:nvSpPr>
          <p:cNvPr id="3" name="Content Placeholder 2">
            <a:extLst>
              <a:ext uri="{FF2B5EF4-FFF2-40B4-BE49-F238E27FC236}">
                <a16:creationId xmlns:a16="http://schemas.microsoft.com/office/drawing/2014/main" id="{D78B4B4A-6AA6-4110-9562-78DF70EA2F76}"/>
              </a:ext>
            </a:extLst>
          </p:cNvPr>
          <p:cNvSpPr>
            <a:spLocks noGrp="1"/>
          </p:cNvSpPr>
          <p:nvPr>
            <p:ph idx="1"/>
          </p:nvPr>
        </p:nvSpPr>
        <p:spPr>
          <a:xfrm>
            <a:off x="4772025" y="2011680"/>
            <a:ext cx="6524625" cy="4206240"/>
          </a:xfrm>
        </p:spPr>
        <p:txBody>
          <a:bodyPr>
            <a:normAutofit fontScale="92500" lnSpcReduction="10000"/>
          </a:bodyPr>
          <a:lstStyle/>
          <a:p>
            <a:r>
              <a:rPr lang="en-US" sz="3200" dirty="0"/>
              <a:t>What do you need from yourself, each other, Katie?</a:t>
            </a:r>
          </a:p>
          <a:p>
            <a:r>
              <a:rPr lang="en-US" sz="3200" dirty="0"/>
              <a:t>What “hacks” have you developed?</a:t>
            </a:r>
          </a:p>
          <a:p>
            <a:r>
              <a:rPr lang="en-US" sz="3200" dirty="0"/>
              <a:t>Frequent breaks</a:t>
            </a:r>
          </a:p>
          <a:p>
            <a:r>
              <a:rPr lang="en-US" sz="3200" dirty="0"/>
              <a:t>Movement</a:t>
            </a:r>
          </a:p>
          <a:p>
            <a:r>
              <a:rPr lang="en-US" sz="3200" dirty="0"/>
              <a:t>Focus</a:t>
            </a:r>
          </a:p>
          <a:p>
            <a:r>
              <a:rPr lang="en-US" sz="3200" dirty="0"/>
              <a:t>Interaction and play!</a:t>
            </a:r>
          </a:p>
          <a:p>
            <a:r>
              <a:rPr lang="en-US" sz="3200" dirty="0"/>
              <a:t>Paper or place for notes</a:t>
            </a:r>
          </a:p>
        </p:txBody>
      </p:sp>
      <p:sp>
        <p:nvSpPr>
          <p:cNvPr id="12" name="Slide Number Placeholder 5">
            <a:extLst>
              <a:ext uri="{FF2B5EF4-FFF2-40B4-BE49-F238E27FC236}">
                <a16:creationId xmlns:a16="http://schemas.microsoft.com/office/drawing/2014/main" id="{31F3B994-1CDC-4245-B8BE-22C53A1C0EAB}"/>
              </a:ext>
            </a:extLst>
          </p:cNvPr>
          <p:cNvSpPr>
            <a:spLocks noGrp="1"/>
          </p:cNvSpPr>
          <p:nvPr>
            <p:ph type="sldNum" sz="quarter" idx="4"/>
          </p:nvPr>
        </p:nvSpPr>
        <p:spPr>
          <a:xfrm>
            <a:off x="10658927" y="6422854"/>
            <a:ext cx="946264"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t>3</a:t>
            </a:fld>
            <a:endParaRPr lang="en-US"/>
          </a:p>
        </p:txBody>
      </p:sp>
    </p:spTree>
    <p:extLst>
      <p:ext uri="{BB962C8B-B14F-4D97-AF65-F5344CB8AC3E}">
        <p14:creationId xmlns:p14="http://schemas.microsoft.com/office/powerpoint/2010/main" val="43057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B54-EB0E-4F06-8C41-74D7593D3826}"/>
              </a:ext>
            </a:extLst>
          </p:cNvPr>
          <p:cNvSpPr>
            <a:spLocks noGrp="1"/>
          </p:cNvSpPr>
          <p:nvPr>
            <p:ph type="title"/>
          </p:nvPr>
        </p:nvSpPr>
        <p:spPr/>
        <p:txBody>
          <a:bodyPr/>
          <a:lstStyle/>
          <a:p>
            <a:r>
              <a:rPr lang="en-US" dirty="0"/>
              <a:t>Informed consent, Cont.</a:t>
            </a:r>
          </a:p>
        </p:txBody>
      </p:sp>
      <p:sp>
        <p:nvSpPr>
          <p:cNvPr id="3" name="Content Placeholder 2">
            <a:extLst>
              <a:ext uri="{FF2B5EF4-FFF2-40B4-BE49-F238E27FC236}">
                <a16:creationId xmlns:a16="http://schemas.microsoft.com/office/drawing/2014/main" id="{2FA0B015-A88C-4AB3-A88B-5FE35E61713F}"/>
              </a:ext>
            </a:extLst>
          </p:cNvPr>
          <p:cNvSpPr>
            <a:spLocks noGrp="1"/>
          </p:cNvSpPr>
          <p:nvPr>
            <p:ph idx="1"/>
          </p:nvPr>
        </p:nvSpPr>
        <p:spPr/>
        <p:txBody>
          <a:bodyPr>
            <a:normAutofit fontScale="92500" lnSpcReduction="20000"/>
          </a:bodyPr>
          <a:lstStyle/>
          <a:p>
            <a:r>
              <a:rPr lang="en-US" sz="3000" dirty="0"/>
              <a:t>Discuss policies about use of technology 1.03(e)</a:t>
            </a:r>
          </a:p>
          <a:p>
            <a:pPr lvl="1"/>
            <a:r>
              <a:rPr lang="en-US" sz="3000" dirty="0"/>
              <a:t>Social media policies (more later)</a:t>
            </a:r>
          </a:p>
          <a:p>
            <a:pPr lvl="1"/>
            <a:r>
              <a:rPr lang="en-US" sz="3000" dirty="0"/>
              <a:t>Policies about using electronic technology to gather information on clients 1.07(p)</a:t>
            </a:r>
          </a:p>
          <a:p>
            <a:pPr marL="228600" lvl="1" indent="0">
              <a:buNone/>
            </a:pPr>
            <a:endParaRPr lang="en-US" sz="3000" dirty="0"/>
          </a:p>
          <a:p>
            <a:r>
              <a:rPr lang="en-US" sz="3000" dirty="0"/>
              <a:t>Get consent before “googling” clients 1.03(</a:t>
            </a:r>
            <a:r>
              <a:rPr lang="en-US" sz="3000" dirty="0" err="1"/>
              <a:t>i</a:t>
            </a:r>
            <a:r>
              <a:rPr lang="en-US" sz="3000" dirty="0"/>
              <a:t>); 1.07(q)</a:t>
            </a:r>
          </a:p>
          <a:p>
            <a:pPr lvl="1"/>
            <a:r>
              <a:rPr lang="en-US" sz="3000" dirty="0"/>
              <a:t>Unless to prevent “serious, foreseeable, and imminent harm”</a:t>
            </a:r>
          </a:p>
          <a:p>
            <a:pPr marL="228600" lvl="1" indent="0">
              <a:buNone/>
            </a:pPr>
            <a:endParaRPr lang="en-US" sz="3000" dirty="0"/>
          </a:p>
          <a:p>
            <a:r>
              <a:rPr lang="en-US" sz="3000" dirty="0"/>
              <a:t>Get client consent and assess for ability when using technology for evaluation or research 5.02</a:t>
            </a:r>
          </a:p>
          <a:p>
            <a:pPr marL="0" indent="0">
              <a:buNone/>
            </a:pPr>
            <a:endParaRPr lang="en-US" dirty="0"/>
          </a:p>
        </p:txBody>
      </p:sp>
    </p:spTree>
    <p:extLst>
      <p:ext uri="{BB962C8B-B14F-4D97-AF65-F5344CB8AC3E}">
        <p14:creationId xmlns:p14="http://schemas.microsoft.com/office/powerpoint/2010/main" val="213208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A6F3-A16E-4884-B789-805FFF588915}"/>
              </a:ext>
            </a:extLst>
          </p:cNvPr>
          <p:cNvSpPr>
            <a:spLocks noGrp="1"/>
          </p:cNvSpPr>
          <p:nvPr>
            <p:ph type="title"/>
          </p:nvPr>
        </p:nvSpPr>
        <p:spPr/>
        <p:txBody>
          <a:bodyPr/>
          <a:lstStyle/>
          <a:p>
            <a:r>
              <a:rPr lang="en-US" dirty="0"/>
              <a:t>Competence</a:t>
            </a:r>
          </a:p>
        </p:txBody>
      </p:sp>
      <p:sp>
        <p:nvSpPr>
          <p:cNvPr id="3" name="Text Placeholder 2">
            <a:extLst>
              <a:ext uri="{FF2B5EF4-FFF2-40B4-BE49-F238E27FC236}">
                <a16:creationId xmlns:a16="http://schemas.microsoft.com/office/drawing/2014/main" id="{D562BDE2-3DFD-4659-8FA1-9DF82F233939}"/>
              </a:ext>
            </a:extLst>
          </p:cNvPr>
          <p:cNvSpPr>
            <a:spLocks noGrp="1"/>
          </p:cNvSpPr>
          <p:nvPr>
            <p:ph type="body" idx="1"/>
          </p:nvPr>
        </p:nvSpPr>
        <p:spPr/>
        <p:txBody>
          <a:bodyPr/>
          <a:lstStyle/>
          <a:p>
            <a:r>
              <a:rPr lang="en-US" dirty="0">
                <a:solidFill>
                  <a:schemeClr val="bg1"/>
                </a:solidFill>
              </a:rPr>
              <a:t>1.04; 4.01</a:t>
            </a:r>
          </a:p>
        </p:txBody>
      </p:sp>
    </p:spTree>
    <p:extLst>
      <p:ext uri="{BB962C8B-B14F-4D97-AF65-F5344CB8AC3E}">
        <p14:creationId xmlns:p14="http://schemas.microsoft.com/office/powerpoint/2010/main" val="89414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1381-378B-48AB-8565-E31C2D8C0684}"/>
              </a:ext>
            </a:extLst>
          </p:cNvPr>
          <p:cNvSpPr>
            <a:spLocks noGrp="1"/>
          </p:cNvSpPr>
          <p:nvPr>
            <p:ph type="title"/>
          </p:nvPr>
        </p:nvSpPr>
        <p:spPr>
          <a:xfrm>
            <a:off x="1202919" y="284176"/>
            <a:ext cx="9784080" cy="1508760"/>
          </a:xfrm>
        </p:spPr>
        <p:txBody>
          <a:bodyPr>
            <a:normAutofit/>
          </a:bodyPr>
          <a:lstStyle/>
          <a:p>
            <a:r>
              <a:rPr lang="en-US"/>
              <a:t>Technology changes: competence</a:t>
            </a:r>
          </a:p>
        </p:txBody>
      </p:sp>
      <p:sp>
        <p:nvSpPr>
          <p:cNvPr id="3" name="Content Placeholder 2">
            <a:extLst>
              <a:ext uri="{FF2B5EF4-FFF2-40B4-BE49-F238E27FC236}">
                <a16:creationId xmlns:a16="http://schemas.microsoft.com/office/drawing/2014/main" id="{970D6D74-0C6E-418F-9972-D79BD3F50F86}"/>
              </a:ext>
            </a:extLst>
          </p:cNvPr>
          <p:cNvSpPr>
            <a:spLocks noGrp="1"/>
          </p:cNvSpPr>
          <p:nvPr>
            <p:ph idx="1"/>
          </p:nvPr>
        </p:nvSpPr>
        <p:spPr>
          <a:xfrm>
            <a:off x="340659" y="2011680"/>
            <a:ext cx="7125901" cy="4138108"/>
          </a:xfrm>
        </p:spPr>
        <p:txBody>
          <a:bodyPr>
            <a:noAutofit/>
          </a:bodyPr>
          <a:lstStyle/>
          <a:p>
            <a:r>
              <a:rPr lang="en-US" sz="2800" dirty="0"/>
              <a:t>SW required to use technology in a </a:t>
            </a:r>
            <a:r>
              <a:rPr lang="en-US" sz="2800" u="sng" dirty="0"/>
              <a:t>competent manner</a:t>
            </a:r>
            <a:r>
              <a:rPr lang="en-US" sz="2800" dirty="0"/>
              <a:t>; understanding communication challenges and strategies to address challenges 1.04(d)</a:t>
            </a:r>
          </a:p>
          <a:p>
            <a:r>
              <a:rPr lang="en-US" sz="2800" dirty="0"/>
              <a:t>Knowledgeable about ethics, laws, and regulations for providing services using technology</a:t>
            </a:r>
          </a:p>
          <a:p>
            <a:r>
              <a:rPr lang="en-US" sz="2800" dirty="0"/>
              <a:t>Inform clients about </a:t>
            </a:r>
            <a:r>
              <a:rPr lang="en-US" sz="2800" u="sng" dirty="0"/>
              <a:t>benefits</a:t>
            </a:r>
            <a:r>
              <a:rPr lang="en-US" sz="2800" dirty="0"/>
              <a:t> and </a:t>
            </a:r>
            <a:r>
              <a:rPr lang="en-US" sz="2800" u="sng" dirty="0"/>
              <a:t>risks</a:t>
            </a:r>
            <a:r>
              <a:rPr lang="en-US" sz="2800" dirty="0"/>
              <a:t> of using technology so they can determine if they want to proceed (a piece of informed consent)</a:t>
            </a:r>
          </a:p>
        </p:txBody>
      </p:sp>
      <p:pic>
        <p:nvPicPr>
          <p:cNvPr id="5" name="Picture 4" descr="A close up of a blackboard&#10;&#10;Description automatically generated">
            <a:extLst>
              <a:ext uri="{FF2B5EF4-FFF2-40B4-BE49-F238E27FC236}">
                <a16:creationId xmlns:a16="http://schemas.microsoft.com/office/drawing/2014/main" id="{114B97D8-77FF-48F5-BEE0-53EC188FBF20}"/>
              </a:ext>
            </a:extLst>
          </p:cNvPr>
          <p:cNvPicPr>
            <a:picLocks noChangeAspect="1"/>
          </p:cNvPicPr>
          <p:nvPr/>
        </p:nvPicPr>
        <p:blipFill>
          <a:blip r:embed="rId3"/>
          <a:stretch>
            <a:fillRect/>
          </a:stretch>
        </p:blipFill>
        <p:spPr>
          <a:xfrm>
            <a:off x="8439025" y="4445549"/>
            <a:ext cx="3045384" cy="2025181"/>
          </a:xfrm>
          <a:prstGeom prst="rect">
            <a:avLst/>
          </a:prstGeom>
        </p:spPr>
      </p:pic>
    </p:spTree>
    <p:extLst>
      <p:ext uri="{BB962C8B-B14F-4D97-AF65-F5344CB8AC3E}">
        <p14:creationId xmlns:p14="http://schemas.microsoft.com/office/powerpoint/2010/main" val="1951786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2D57-8E9A-458A-823D-25355B59627F}"/>
              </a:ext>
            </a:extLst>
          </p:cNvPr>
          <p:cNvSpPr>
            <a:spLocks noGrp="1"/>
          </p:cNvSpPr>
          <p:nvPr>
            <p:ph type="title"/>
          </p:nvPr>
        </p:nvSpPr>
        <p:spPr/>
        <p:txBody>
          <a:bodyPr>
            <a:normAutofit/>
          </a:bodyPr>
          <a:lstStyle/>
          <a:p>
            <a:r>
              <a:rPr lang="en-US" dirty="0"/>
              <a:t>Challenges: providing services across the miles</a:t>
            </a:r>
          </a:p>
        </p:txBody>
      </p:sp>
      <p:sp>
        <p:nvSpPr>
          <p:cNvPr id="3" name="Content Placeholder 2">
            <a:extLst>
              <a:ext uri="{FF2B5EF4-FFF2-40B4-BE49-F238E27FC236}">
                <a16:creationId xmlns:a16="http://schemas.microsoft.com/office/drawing/2014/main" id="{D429B0ED-26F6-47FB-9EAE-0EF3751451F2}"/>
              </a:ext>
            </a:extLst>
          </p:cNvPr>
          <p:cNvSpPr>
            <a:spLocks noGrp="1"/>
          </p:cNvSpPr>
          <p:nvPr>
            <p:ph idx="1"/>
          </p:nvPr>
        </p:nvSpPr>
        <p:spPr>
          <a:xfrm>
            <a:off x="73213" y="2011680"/>
            <a:ext cx="11975352" cy="3334314"/>
          </a:xfrm>
        </p:spPr>
        <p:txBody>
          <a:bodyPr>
            <a:noAutofit/>
          </a:bodyPr>
          <a:lstStyle/>
          <a:p>
            <a:r>
              <a:rPr lang="en-US" sz="2800" dirty="0"/>
              <a:t>Must comply with the laws governing electronic social work within jurisdiction where social worker is located &amp; where client is located 1.04(e)</a:t>
            </a:r>
          </a:p>
          <a:p>
            <a:r>
              <a:rPr lang="en-US" sz="2800" dirty="0"/>
              <a:t>Licensure policies in both locations</a:t>
            </a:r>
          </a:p>
          <a:p>
            <a:r>
              <a:rPr lang="en-US" sz="2800" dirty="0"/>
              <a:t>Current with laws governing provision of SW in both locations</a:t>
            </a:r>
          </a:p>
          <a:p>
            <a:r>
              <a:rPr lang="en-US" sz="2800" dirty="0"/>
              <a:t>Inform clients of legal obligations in both locations</a:t>
            </a:r>
          </a:p>
          <a:p>
            <a:r>
              <a:rPr lang="en-US" sz="2800" dirty="0"/>
              <a:t>Create strategy if services are interrupted </a:t>
            </a:r>
          </a:p>
          <a:p>
            <a:r>
              <a:rPr lang="en-US" sz="2800" dirty="0"/>
              <a:t>Familiar with emergency services where client is located and share info with clients</a:t>
            </a:r>
          </a:p>
        </p:txBody>
      </p:sp>
    </p:spTree>
    <p:extLst>
      <p:ext uri="{BB962C8B-B14F-4D97-AF65-F5344CB8AC3E}">
        <p14:creationId xmlns:p14="http://schemas.microsoft.com/office/powerpoint/2010/main" val="210512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A4E8-A3A9-4F90-9641-CE68B67D0C89}"/>
              </a:ext>
            </a:extLst>
          </p:cNvPr>
          <p:cNvSpPr>
            <a:spLocks noGrp="1"/>
          </p:cNvSpPr>
          <p:nvPr>
            <p:ph type="title"/>
          </p:nvPr>
        </p:nvSpPr>
        <p:spPr/>
        <p:txBody>
          <a:bodyPr/>
          <a:lstStyle/>
          <a:p>
            <a:r>
              <a:rPr lang="en-US" dirty="0"/>
              <a:t>Cultural Competence</a:t>
            </a:r>
          </a:p>
        </p:txBody>
      </p:sp>
      <p:sp>
        <p:nvSpPr>
          <p:cNvPr id="3" name="Text Placeholder 2">
            <a:extLst>
              <a:ext uri="{FF2B5EF4-FFF2-40B4-BE49-F238E27FC236}">
                <a16:creationId xmlns:a16="http://schemas.microsoft.com/office/drawing/2014/main" id="{8B10BA8B-4509-4B95-B28D-75BA158ADC0E}"/>
              </a:ext>
            </a:extLst>
          </p:cNvPr>
          <p:cNvSpPr>
            <a:spLocks noGrp="1"/>
          </p:cNvSpPr>
          <p:nvPr>
            <p:ph type="body" idx="1"/>
          </p:nvPr>
        </p:nvSpPr>
        <p:spPr/>
        <p:txBody>
          <a:bodyPr/>
          <a:lstStyle/>
          <a:p>
            <a:r>
              <a:rPr lang="en-US" dirty="0">
                <a:solidFill>
                  <a:schemeClr val="bg1"/>
                </a:solidFill>
              </a:rPr>
              <a:t>1.05</a:t>
            </a:r>
          </a:p>
        </p:txBody>
      </p:sp>
    </p:spTree>
    <p:extLst>
      <p:ext uri="{BB962C8B-B14F-4D97-AF65-F5344CB8AC3E}">
        <p14:creationId xmlns:p14="http://schemas.microsoft.com/office/powerpoint/2010/main" val="224297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D7D4F-5F0E-4BF3-8E4D-00439548E6E4}"/>
              </a:ext>
            </a:extLst>
          </p:cNvPr>
          <p:cNvSpPr>
            <a:spLocks noGrp="1"/>
          </p:cNvSpPr>
          <p:nvPr>
            <p:ph type="title"/>
          </p:nvPr>
        </p:nvSpPr>
        <p:spPr>
          <a:xfrm>
            <a:off x="622570" y="838646"/>
            <a:ext cx="3445179" cy="5180709"/>
          </a:xfrm>
        </p:spPr>
        <p:txBody>
          <a:bodyPr>
            <a:normAutofit/>
          </a:bodyPr>
          <a:lstStyle/>
          <a:p>
            <a:r>
              <a:rPr lang="en-US" sz="3600" dirty="0"/>
              <a:t>Technology Practice changes: </a:t>
            </a:r>
            <a:br>
              <a:rPr lang="en-US" sz="3600" dirty="0"/>
            </a:br>
            <a:br>
              <a:rPr lang="en-US" sz="3600" dirty="0"/>
            </a:br>
            <a:br>
              <a:rPr lang="en-US" sz="3600" dirty="0"/>
            </a:br>
            <a:r>
              <a:rPr lang="en-US" sz="3600" dirty="0"/>
              <a:t>diversity &amp; Assessment</a:t>
            </a:r>
          </a:p>
        </p:txBody>
      </p:sp>
      <p:sp useBgFill="1">
        <p:nvSpPr>
          <p:cNvPr id="17" name="Rectangle 16">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6A5BD6-4644-40BF-AB18-CC2169C9D42E}"/>
              </a:ext>
            </a:extLst>
          </p:cNvPr>
          <p:cNvSpPr>
            <a:spLocks noGrp="1"/>
          </p:cNvSpPr>
          <p:nvPr>
            <p:ph idx="1"/>
          </p:nvPr>
        </p:nvSpPr>
        <p:spPr>
          <a:xfrm>
            <a:off x="4920797" y="286872"/>
            <a:ext cx="7109838" cy="6364940"/>
          </a:xfrm>
        </p:spPr>
        <p:txBody>
          <a:bodyPr anchor="ctr">
            <a:normAutofit/>
          </a:bodyPr>
          <a:lstStyle/>
          <a:p>
            <a:r>
              <a:rPr lang="en-US" sz="2400" dirty="0">
                <a:solidFill>
                  <a:schemeClr val="tx2"/>
                </a:solidFill>
              </a:rPr>
              <a:t>Biopsychological assessment needs to include technology assessment 1.03(g) (informed consent)</a:t>
            </a:r>
          </a:p>
          <a:p>
            <a:pPr lvl="1"/>
            <a:r>
              <a:rPr lang="en-US" sz="2400" dirty="0">
                <a:solidFill>
                  <a:schemeClr val="tx2"/>
                </a:solidFill>
              </a:rPr>
              <a:t>Strengths, needs, risks, challenges: How does the client use technology?</a:t>
            </a:r>
          </a:p>
          <a:p>
            <a:pPr lvl="2"/>
            <a:r>
              <a:rPr lang="en-US" sz="2400" dirty="0">
                <a:solidFill>
                  <a:schemeClr val="tx2"/>
                </a:solidFill>
              </a:rPr>
              <a:t>Remember to consider unique needs of different populations</a:t>
            </a:r>
          </a:p>
          <a:p>
            <a:pPr lvl="1"/>
            <a:r>
              <a:rPr lang="en-US" sz="2400" dirty="0">
                <a:solidFill>
                  <a:schemeClr val="tx2"/>
                </a:solidFill>
              </a:rPr>
              <a:t>Assess benefits and risks</a:t>
            </a:r>
          </a:p>
          <a:p>
            <a:pPr lvl="2"/>
            <a:r>
              <a:rPr lang="en-US" sz="2400" dirty="0">
                <a:solidFill>
                  <a:schemeClr val="tx2"/>
                </a:solidFill>
              </a:rPr>
              <a:t>Client well being should be paramount</a:t>
            </a:r>
          </a:p>
          <a:p>
            <a:pPr lvl="1"/>
            <a:r>
              <a:rPr lang="en-US" sz="2400" dirty="0">
                <a:solidFill>
                  <a:schemeClr val="tx2"/>
                </a:solidFill>
              </a:rPr>
              <a:t>Access</a:t>
            </a:r>
          </a:p>
          <a:p>
            <a:pPr lvl="1"/>
            <a:r>
              <a:rPr lang="en-US" sz="2400" dirty="0">
                <a:solidFill>
                  <a:schemeClr val="tx2"/>
                </a:solidFill>
              </a:rPr>
              <a:t>Ability</a:t>
            </a:r>
          </a:p>
          <a:p>
            <a:pPr lvl="1"/>
            <a:r>
              <a:rPr lang="en-US" sz="2400" dirty="0">
                <a:solidFill>
                  <a:schemeClr val="tx2"/>
                </a:solidFill>
              </a:rPr>
              <a:t>Cultural beliefs/practices, social diversity 1.04(d)</a:t>
            </a:r>
          </a:p>
          <a:p>
            <a:pPr lvl="1"/>
            <a:endParaRPr lang="en-US" sz="2400" dirty="0">
              <a:solidFill>
                <a:schemeClr val="tx2"/>
              </a:solidFill>
            </a:endParaRPr>
          </a:p>
          <a:p>
            <a:pPr lvl="1"/>
            <a:endParaRPr lang="en-US" sz="2400" dirty="0">
              <a:solidFill>
                <a:schemeClr val="tx2"/>
              </a:solidFill>
            </a:endParaRPr>
          </a:p>
          <a:p>
            <a:pPr marL="228600" lvl="1" indent="0">
              <a:buNone/>
            </a:pPr>
            <a:r>
              <a:rPr lang="en-US" sz="2400" u="sng" dirty="0">
                <a:solidFill>
                  <a:schemeClr val="accent4">
                    <a:lumMod val="50000"/>
                  </a:schemeClr>
                </a:solidFill>
              </a:rPr>
              <a:t>If technology not appropriate, identify other methods of service 1.03(g)</a:t>
            </a:r>
          </a:p>
          <a:p>
            <a:pPr marL="228600" lvl="1" indent="0">
              <a:buNone/>
            </a:pPr>
            <a:endParaRPr lang="en-US" dirty="0">
              <a:solidFill>
                <a:schemeClr val="tx2"/>
              </a:solidFill>
            </a:endParaRPr>
          </a:p>
        </p:txBody>
      </p:sp>
      <p:sp>
        <p:nvSpPr>
          <p:cNvPr id="19" name="Rectangle 18">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39809872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4FA2-B101-47F1-B4DE-8231311F0579}"/>
              </a:ext>
            </a:extLst>
          </p:cNvPr>
          <p:cNvSpPr>
            <a:spLocks noGrp="1"/>
          </p:cNvSpPr>
          <p:nvPr>
            <p:ph type="title"/>
          </p:nvPr>
        </p:nvSpPr>
        <p:spPr/>
        <p:txBody>
          <a:bodyPr/>
          <a:lstStyle/>
          <a:p>
            <a:r>
              <a:rPr lang="en-US" dirty="0"/>
              <a:t>Conflicts of Interest</a:t>
            </a:r>
          </a:p>
        </p:txBody>
      </p:sp>
      <p:sp>
        <p:nvSpPr>
          <p:cNvPr id="3" name="Text Placeholder 2">
            <a:extLst>
              <a:ext uri="{FF2B5EF4-FFF2-40B4-BE49-F238E27FC236}">
                <a16:creationId xmlns:a16="http://schemas.microsoft.com/office/drawing/2014/main" id="{5E178971-1C77-4FAC-BDC3-6443399EA257}"/>
              </a:ext>
            </a:extLst>
          </p:cNvPr>
          <p:cNvSpPr>
            <a:spLocks noGrp="1"/>
          </p:cNvSpPr>
          <p:nvPr>
            <p:ph type="body" idx="1"/>
          </p:nvPr>
        </p:nvSpPr>
        <p:spPr/>
        <p:txBody>
          <a:bodyPr/>
          <a:lstStyle/>
          <a:p>
            <a:r>
              <a:rPr lang="en-US" dirty="0">
                <a:solidFill>
                  <a:schemeClr val="bg1"/>
                </a:solidFill>
              </a:rPr>
              <a:t>1.06</a:t>
            </a:r>
          </a:p>
        </p:txBody>
      </p:sp>
    </p:spTree>
    <p:extLst>
      <p:ext uri="{BB962C8B-B14F-4D97-AF65-F5344CB8AC3E}">
        <p14:creationId xmlns:p14="http://schemas.microsoft.com/office/powerpoint/2010/main" val="3876650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C838-FC52-4BAB-9A99-590A67E6DA13}"/>
              </a:ext>
            </a:extLst>
          </p:cNvPr>
          <p:cNvSpPr>
            <a:spLocks noGrp="1"/>
          </p:cNvSpPr>
          <p:nvPr>
            <p:ph type="title"/>
          </p:nvPr>
        </p:nvSpPr>
        <p:spPr/>
        <p:txBody>
          <a:bodyPr>
            <a:normAutofit/>
          </a:bodyPr>
          <a:lstStyle/>
          <a:p>
            <a:r>
              <a:rPr lang="en-US" dirty="0"/>
              <a:t>Technology  Challenges: </a:t>
            </a:r>
            <a:br>
              <a:rPr lang="en-US" dirty="0"/>
            </a:br>
            <a:r>
              <a:rPr lang="en-US" dirty="0"/>
              <a:t>Conflict of interest/boundaries</a:t>
            </a:r>
          </a:p>
        </p:txBody>
      </p:sp>
      <p:graphicFrame>
        <p:nvGraphicFramePr>
          <p:cNvPr id="16" name="Content Placeholder 2">
            <a:extLst>
              <a:ext uri="{FF2B5EF4-FFF2-40B4-BE49-F238E27FC236}">
                <a16:creationId xmlns:a16="http://schemas.microsoft.com/office/drawing/2014/main" id="{CB6E1BE5-6571-407F-96E2-C4F94F69C968}"/>
              </a:ext>
            </a:extLst>
          </p:cNvPr>
          <p:cNvGraphicFramePr>
            <a:graphicFrameLocks noGrp="1"/>
          </p:cNvGraphicFramePr>
          <p:nvPr>
            <p:ph idx="1"/>
            <p:extLst>
              <p:ext uri="{D42A27DB-BD31-4B8C-83A1-F6EECF244321}">
                <p14:modId xmlns:p14="http://schemas.microsoft.com/office/powerpoint/2010/main" val="1002745765"/>
              </p:ext>
            </p:extLst>
          </p:nvPr>
        </p:nvGraphicFramePr>
        <p:xfrm>
          <a:off x="373225" y="1959429"/>
          <a:ext cx="11178074" cy="4614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89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5FE58-616F-4388-A534-B2FECB5F12BF}"/>
              </a:ext>
            </a:extLst>
          </p:cNvPr>
          <p:cNvSpPr>
            <a:spLocks noGrp="1"/>
          </p:cNvSpPr>
          <p:nvPr>
            <p:ph type="title"/>
          </p:nvPr>
        </p:nvSpPr>
        <p:spPr>
          <a:xfrm>
            <a:off x="622570" y="838646"/>
            <a:ext cx="3445179" cy="5180709"/>
          </a:xfrm>
        </p:spPr>
        <p:txBody>
          <a:bodyPr>
            <a:normAutofit/>
          </a:bodyPr>
          <a:lstStyle/>
          <a:p>
            <a:r>
              <a:rPr lang="en-US" sz="3600" dirty="0"/>
              <a:t>Conflict of interest:</a:t>
            </a:r>
            <a:br>
              <a:rPr lang="en-US" sz="3600" dirty="0"/>
            </a:br>
            <a:r>
              <a:rPr lang="en-US" sz="3600" dirty="0"/>
              <a:t>Boundaries, cont.</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62098F-28A4-440B-8B43-E43FF94AFF0A}"/>
              </a:ext>
            </a:extLst>
          </p:cNvPr>
          <p:cNvSpPr>
            <a:spLocks noGrp="1"/>
          </p:cNvSpPr>
          <p:nvPr>
            <p:ph idx="1"/>
          </p:nvPr>
        </p:nvSpPr>
        <p:spPr>
          <a:xfrm>
            <a:off x="5163671" y="838647"/>
            <a:ext cx="5823328" cy="5180708"/>
          </a:xfrm>
        </p:spPr>
        <p:txBody>
          <a:bodyPr anchor="ctr">
            <a:normAutofit lnSpcReduction="10000"/>
          </a:bodyPr>
          <a:lstStyle/>
          <a:p>
            <a:pPr marL="0" indent="0">
              <a:buNone/>
            </a:pPr>
            <a:r>
              <a:rPr lang="en-US" sz="2800" dirty="0">
                <a:solidFill>
                  <a:schemeClr val="tx2"/>
                </a:solidFill>
              </a:rPr>
              <a:t>Code Discourages:</a:t>
            </a:r>
          </a:p>
          <a:p>
            <a:pPr lvl="1"/>
            <a:r>
              <a:rPr lang="en-US" sz="2800" dirty="0">
                <a:solidFill>
                  <a:schemeClr val="tx2"/>
                </a:solidFill>
              </a:rPr>
              <a:t>Communicating with clients using technology for personal or non-work related purposes 1.06(e)</a:t>
            </a:r>
          </a:p>
          <a:p>
            <a:pPr marL="228600" lvl="1" indent="0">
              <a:buNone/>
            </a:pPr>
            <a:endParaRPr lang="en-US" sz="2800" dirty="0">
              <a:solidFill>
                <a:schemeClr val="tx2"/>
              </a:solidFill>
            </a:endParaRPr>
          </a:p>
          <a:p>
            <a:pPr lvl="1"/>
            <a:r>
              <a:rPr lang="en-US" sz="2800" dirty="0">
                <a:solidFill>
                  <a:schemeClr val="tx2"/>
                </a:solidFill>
              </a:rPr>
              <a:t>Posting personal information on professional websites or other media 1.06(f)</a:t>
            </a:r>
          </a:p>
          <a:p>
            <a:pPr marL="228600" lvl="1" indent="0">
              <a:buNone/>
            </a:pPr>
            <a:endParaRPr lang="en-US" sz="2800" dirty="0">
              <a:solidFill>
                <a:schemeClr val="tx2"/>
              </a:solidFill>
            </a:endParaRPr>
          </a:p>
          <a:p>
            <a:pPr lvl="1"/>
            <a:r>
              <a:rPr lang="en-US" sz="2800" dirty="0">
                <a:solidFill>
                  <a:schemeClr val="tx2"/>
                </a:solidFill>
              </a:rPr>
              <a:t>Accepting requests from or engaging in personal relationships with client on social networks or electronic media 1.06(g)</a:t>
            </a:r>
          </a:p>
          <a:p>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6297623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346D-BD64-490D-85C5-7A292393273E}"/>
              </a:ext>
            </a:extLst>
          </p:cNvPr>
          <p:cNvSpPr>
            <a:spLocks noGrp="1"/>
          </p:cNvSpPr>
          <p:nvPr>
            <p:ph type="title"/>
          </p:nvPr>
        </p:nvSpPr>
        <p:spPr/>
        <p:txBody>
          <a:bodyPr/>
          <a:lstStyle/>
          <a:p>
            <a:r>
              <a:rPr lang="en-US" dirty="0"/>
              <a:t>Privacy and confidentiality</a:t>
            </a:r>
          </a:p>
        </p:txBody>
      </p:sp>
      <p:sp>
        <p:nvSpPr>
          <p:cNvPr id="3" name="Text Placeholder 2">
            <a:extLst>
              <a:ext uri="{FF2B5EF4-FFF2-40B4-BE49-F238E27FC236}">
                <a16:creationId xmlns:a16="http://schemas.microsoft.com/office/drawing/2014/main" id="{9851BDA8-858F-4582-B90F-BB055659D4AB}"/>
              </a:ext>
            </a:extLst>
          </p:cNvPr>
          <p:cNvSpPr>
            <a:spLocks noGrp="1"/>
          </p:cNvSpPr>
          <p:nvPr>
            <p:ph type="body" idx="1"/>
          </p:nvPr>
        </p:nvSpPr>
        <p:spPr/>
        <p:txBody>
          <a:bodyPr/>
          <a:lstStyle/>
          <a:p>
            <a:r>
              <a:rPr lang="en-US" dirty="0"/>
              <a:t>1.07</a:t>
            </a:r>
          </a:p>
        </p:txBody>
      </p:sp>
    </p:spTree>
    <p:extLst>
      <p:ext uri="{BB962C8B-B14F-4D97-AF65-F5344CB8AC3E}">
        <p14:creationId xmlns:p14="http://schemas.microsoft.com/office/powerpoint/2010/main" val="273633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1F1101-D50C-4D7B-BC9B-11CA00258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B28D89-0D8B-4798-9D22-47BEAD98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0E1E741-1931-46B6-AB40-94CE3F34E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C567FF14-E2A8-40CE-BD59-2F62D8AD3ACF}"/>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dirty="0"/>
              <a:t>Foundational ideas</a:t>
            </a:r>
          </a:p>
        </p:txBody>
      </p:sp>
      <p:pic>
        <p:nvPicPr>
          <p:cNvPr id="5" name="Picture 4" descr="A picture containing sitting, white, table, food&#10;&#10;Description automatically generated">
            <a:extLst>
              <a:ext uri="{FF2B5EF4-FFF2-40B4-BE49-F238E27FC236}">
                <a16:creationId xmlns:a16="http://schemas.microsoft.com/office/drawing/2014/main" id="{8110A32D-1B12-4948-9EBC-8CA42B36FC6A}"/>
              </a:ext>
            </a:extLst>
          </p:cNvPr>
          <p:cNvPicPr>
            <a:picLocks noChangeAspect="1"/>
          </p:cNvPicPr>
          <p:nvPr/>
        </p:nvPicPr>
        <p:blipFill rotWithShape="1">
          <a:blip r:embed="rId3"/>
          <a:srcRect t="34752" b="20304"/>
          <a:stretch/>
        </p:blipFill>
        <p:spPr>
          <a:xfrm>
            <a:off x="20" y="10"/>
            <a:ext cx="12191980" cy="3657589"/>
          </a:xfrm>
          <a:prstGeom prst="rect">
            <a:avLst/>
          </a:prstGeom>
        </p:spPr>
      </p:pic>
      <p:sp>
        <p:nvSpPr>
          <p:cNvPr id="15" name="Rectangle 14">
            <a:extLst>
              <a:ext uri="{FF2B5EF4-FFF2-40B4-BE49-F238E27FC236}">
                <a16:creationId xmlns:a16="http://schemas.microsoft.com/office/drawing/2014/main" id="{1F4801CC-5A57-48C6-8288-4506B0B17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0"/>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3478176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F816-F4C8-4DFB-AF58-6A8C017C2F78}"/>
              </a:ext>
            </a:extLst>
          </p:cNvPr>
          <p:cNvSpPr>
            <a:spLocks noGrp="1"/>
          </p:cNvSpPr>
          <p:nvPr>
            <p:ph type="title"/>
          </p:nvPr>
        </p:nvSpPr>
        <p:spPr/>
        <p:txBody>
          <a:bodyPr/>
          <a:lstStyle/>
          <a:p>
            <a:r>
              <a:rPr lang="en-US" dirty="0"/>
              <a:t>1.07(c) Privacy and confidentiality</a:t>
            </a:r>
          </a:p>
        </p:txBody>
      </p:sp>
      <p:sp>
        <p:nvSpPr>
          <p:cNvPr id="3" name="Content Placeholder 2">
            <a:extLst>
              <a:ext uri="{FF2B5EF4-FFF2-40B4-BE49-F238E27FC236}">
                <a16:creationId xmlns:a16="http://schemas.microsoft.com/office/drawing/2014/main" id="{543FB2B5-4A65-411B-9335-8ADC6E289039}"/>
              </a:ext>
            </a:extLst>
          </p:cNvPr>
          <p:cNvSpPr>
            <a:spLocks noGrp="1"/>
          </p:cNvSpPr>
          <p:nvPr>
            <p:ph idx="1"/>
          </p:nvPr>
        </p:nvSpPr>
        <p:spPr/>
        <p:txBody>
          <a:bodyPr>
            <a:normAutofit/>
          </a:bodyPr>
          <a:lstStyle/>
          <a:p>
            <a:pPr marL="0" indent="0">
              <a:buNone/>
            </a:pPr>
            <a:r>
              <a:rPr lang="en-US" sz="4000" dirty="0"/>
              <a:t>“Protect confidentiality of all information…except for compelling professional reasons…does not apply when disclosure is necessary to prevent serious, foreseeable, and imminent harm to a client </a:t>
            </a:r>
            <a:r>
              <a:rPr lang="en-US" sz="4000" i="1" dirty="0"/>
              <a:t>OR OTHERS.” (NASW Code of Ethics, p. 7-8).</a:t>
            </a:r>
          </a:p>
          <a:p>
            <a:pPr marL="0" indent="0">
              <a:buNone/>
            </a:pPr>
            <a:endParaRPr lang="en-US" sz="4000" i="1" dirty="0"/>
          </a:p>
        </p:txBody>
      </p:sp>
    </p:spTree>
    <p:extLst>
      <p:ext uri="{BB962C8B-B14F-4D97-AF65-F5344CB8AC3E}">
        <p14:creationId xmlns:p14="http://schemas.microsoft.com/office/powerpoint/2010/main" val="135307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BA5BB-B585-4423-BA25-A1FC1FA77821}"/>
              </a:ext>
            </a:extLst>
          </p:cNvPr>
          <p:cNvSpPr>
            <a:spLocks noGrp="1"/>
          </p:cNvSpPr>
          <p:nvPr>
            <p:ph type="title"/>
          </p:nvPr>
        </p:nvSpPr>
        <p:spPr>
          <a:xfrm>
            <a:off x="622570" y="838646"/>
            <a:ext cx="3445179" cy="5180709"/>
          </a:xfrm>
        </p:spPr>
        <p:txBody>
          <a:bodyPr>
            <a:normAutofit/>
          </a:bodyPr>
          <a:lstStyle/>
          <a:p>
            <a:r>
              <a:rPr lang="en-US" sz="3100"/>
              <a:t>Technology changes: confidentiality</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19BC68-C282-49DA-B639-2C8FD73783AD}"/>
              </a:ext>
            </a:extLst>
          </p:cNvPr>
          <p:cNvSpPr>
            <a:spLocks noGrp="1"/>
          </p:cNvSpPr>
          <p:nvPr>
            <p:ph idx="1"/>
          </p:nvPr>
        </p:nvSpPr>
        <p:spPr>
          <a:xfrm>
            <a:off x="5091953" y="838647"/>
            <a:ext cx="5895046" cy="5651800"/>
          </a:xfrm>
        </p:spPr>
        <p:txBody>
          <a:bodyPr anchor="ctr">
            <a:normAutofit/>
          </a:bodyPr>
          <a:lstStyle/>
          <a:p>
            <a:r>
              <a:rPr lang="en-US" sz="3000" dirty="0">
                <a:solidFill>
                  <a:schemeClr val="tx2"/>
                </a:solidFill>
              </a:rPr>
              <a:t>Avoid posting identifying or confidential information about client on professional websites or social media, even with consent; help clients think through permission to post for media campaigns 1.07(r)</a:t>
            </a:r>
          </a:p>
          <a:p>
            <a:pPr marL="0" indent="0">
              <a:buNone/>
            </a:pPr>
            <a:endParaRPr lang="en-US" sz="3000" dirty="0">
              <a:solidFill>
                <a:schemeClr val="tx2"/>
              </a:solidFill>
            </a:endParaRPr>
          </a:p>
          <a:p>
            <a:r>
              <a:rPr lang="en-US" sz="3000" dirty="0">
                <a:solidFill>
                  <a:schemeClr val="tx2"/>
                </a:solidFill>
              </a:rPr>
              <a:t>Refrain from soliciting electronic or online testimonials from clients who are vulnerable to “undue influence”</a:t>
            </a:r>
          </a:p>
          <a:p>
            <a:pPr marL="0" indent="0">
              <a:buNone/>
            </a:pPr>
            <a:endParaRPr lang="en-US" sz="1900" dirty="0">
              <a:solidFill>
                <a:schemeClr val="tx2"/>
              </a:solidFill>
            </a:endParaRPr>
          </a:p>
          <a:p>
            <a:endParaRPr lang="en-US" sz="19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02211015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A66C1-8D3A-47A9-95A9-6902A3C340AB}"/>
              </a:ext>
            </a:extLst>
          </p:cNvPr>
          <p:cNvSpPr>
            <a:spLocks noGrp="1"/>
          </p:cNvSpPr>
          <p:nvPr>
            <p:ph type="title"/>
          </p:nvPr>
        </p:nvSpPr>
        <p:spPr>
          <a:xfrm>
            <a:off x="622570" y="838646"/>
            <a:ext cx="3445179" cy="5180709"/>
          </a:xfrm>
        </p:spPr>
        <p:txBody>
          <a:bodyPr>
            <a:normAutofit/>
          </a:bodyPr>
          <a:lstStyle/>
          <a:p>
            <a:r>
              <a:rPr lang="en-US" sz="3100"/>
              <a:t>Technology changes: Confidentiality, cont.</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842FE-1786-45A9-96D3-A57AAC63B9D8}"/>
              </a:ext>
            </a:extLst>
          </p:cNvPr>
          <p:cNvSpPr>
            <a:spLocks noGrp="1"/>
          </p:cNvSpPr>
          <p:nvPr>
            <p:ph idx="1"/>
          </p:nvPr>
        </p:nvSpPr>
        <p:spPr>
          <a:xfrm>
            <a:off x="5074024" y="838646"/>
            <a:ext cx="5912975" cy="5687659"/>
          </a:xfrm>
        </p:spPr>
        <p:txBody>
          <a:bodyPr anchor="ctr">
            <a:normAutofit lnSpcReduction="10000"/>
          </a:bodyPr>
          <a:lstStyle/>
          <a:p>
            <a:r>
              <a:rPr lang="en-US" sz="3200" dirty="0">
                <a:solidFill>
                  <a:schemeClr val="tx2"/>
                </a:solidFill>
              </a:rPr>
              <a:t>AMEND: When working with families, groups, couples seek agreement with parties should include whether confidential information may be exchanged in person or electronically among clients or others. 1.07(f)</a:t>
            </a:r>
          </a:p>
          <a:p>
            <a:r>
              <a:rPr lang="en-US" sz="3200" dirty="0">
                <a:solidFill>
                  <a:schemeClr val="tx2"/>
                </a:solidFill>
              </a:rPr>
              <a:t>Limit access internally to client’s electronic information; who needs access? Why?</a:t>
            </a:r>
          </a:p>
          <a:p>
            <a:r>
              <a:rPr lang="en-US" sz="3200" dirty="0">
                <a:solidFill>
                  <a:schemeClr val="tx2"/>
                </a:solidFill>
              </a:rPr>
              <a:t>Disposing used electronic equipment</a:t>
            </a:r>
          </a:p>
          <a:p>
            <a:pPr marL="0" indent="0">
              <a:buNone/>
            </a:pPr>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43935161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E692-394C-4CE3-8AF2-3E6B761FBA51}"/>
              </a:ext>
            </a:extLst>
          </p:cNvPr>
          <p:cNvSpPr>
            <a:spLocks noGrp="1"/>
          </p:cNvSpPr>
          <p:nvPr>
            <p:ph type="title"/>
          </p:nvPr>
        </p:nvSpPr>
        <p:spPr/>
        <p:txBody>
          <a:bodyPr/>
          <a:lstStyle/>
          <a:p>
            <a:r>
              <a:rPr lang="en-US" dirty="0"/>
              <a:t>Client Records</a:t>
            </a:r>
          </a:p>
        </p:txBody>
      </p:sp>
      <p:sp>
        <p:nvSpPr>
          <p:cNvPr id="3" name="Text Placeholder 2">
            <a:extLst>
              <a:ext uri="{FF2B5EF4-FFF2-40B4-BE49-F238E27FC236}">
                <a16:creationId xmlns:a16="http://schemas.microsoft.com/office/drawing/2014/main" id="{35635A52-23B9-457A-A4A4-30C73F15D2F7}"/>
              </a:ext>
            </a:extLst>
          </p:cNvPr>
          <p:cNvSpPr>
            <a:spLocks noGrp="1"/>
          </p:cNvSpPr>
          <p:nvPr>
            <p:ph type="body" idx="1"/>
          </p:nvPr>
        </p:nvSpPr>
        <p:spPr/>
        <p:txBody>
          <a:bodyPr/>
          <a:lstStyle/>
          <a:p>
            <a:r>
              <a:rPr lang="en-US" dirty="0"/>
              <a:t>1.08</a:t>
            </a:r>
          </a:p>
        </p:txBody>
      </p:sp>
    </p:spTree>
    <p:extLst>
      <p:ext uri="{BB962C8B-B14F-4D97-AF65-F5344CB8AC3E}">
        <p14:creationId xmlns:p14="http://schemas.microsoft.com/office/powerpoint/2010/main" val="4209732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EEE13-AB06-44DE-96FE-7D7E3D8255BF}"/>
              </a:ext>
            </a:extLst>
          </p:cNvPr>
          <p:cNvSpPr>
            <a:spLocks noGrp="1"/>
          </p:cNvSpPr>
          <p:nvPr>
            <p:ph type="title"/>
          </p:nvPr>
        </p:nvSpPr>
        <p:spPr>
          <a:xfrm>
            <a:off x="622570" y="838646"/>
            <a:ext cx="3445179" cy="5180709"/>
          </a:xfrm>
        </p:spPr>
        <p:txBody>
          <a:bodyPr>
            <a:normAutofit/>
          </a:bodyPr>
          <a:lstStyle/>
          <a:p>
            <a:r>
              <a:rPr lang="en-US" sz="3600"/>
              <a:t>Technology Changes: records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0293F0-9585-4997-BAB1-F150085CF41C}"/>
              </a:ext>
            </a:extLst>
          </p:cNvPr>
          <p:cNvSpPr>
            <a:spLocks noGrp="1"/>
          </p:cNvSpPr>
          <p:nvPr>
            <p:ph idx="1"/>
          </p:nvPr>
        </p:nvSpPr>
        <p:spPr>
          <a:xfrm>
            <a:off x="4690319" y="291352"/>
            <a:ext cx="7376342" cy="6275293"/>
          </a:xfrm>
        </p:spPr>
        <p:txBody>
          <a:bodyPr anchor="ctr">
            <a:normAutofit/>
          </a:bodyPr>
          <a:lstStyle/>
          <a:p>
            <a:r>
              <a:rPr lang="en-US" sz="2800" dirty="0">
                <a:solidFill>
                  <a:schemeClr val="tx2"/>
                </a:solidFill>
              </a:rPr>
              <a:t>Use of encryption and strong firewalls </a:t>
            </a:r>
          </a:p>
          <a:p>
            <a:r>
              <a:rPr lang="en-US" sz="2800" dirty="0">
                <a:solidFill>
                  <a:schemeClr val="tx2"/>
                </a:solidFill>
              </a:rPr>
              <a:t>Inform clients of unauthorized access to SW electronic communication or storage system 1.07(0)</a:t>
            </a:r>
          </a:p>
          <a:p>
            <a:r>
              <a:rPr lang="en-US" sz="2800" dirty="0">
                <a:solidFill>
                  <a:schemeClr val="tx2"/>
                </a:solidFill>
              </a:rPr>
              <a:t>Develop and disclose policies for informing clients of data breach in timely manner 1.07(n)</a:t>
            </a:r>
          </a:p>
          <a:p>
            <a:r>
              <a:rPr lang="en-US" sz="2800" dirty="0">
                <a:solidFill>
                  <a:schemeClr val="tx2"/>
                </a:solidFill>
              </a:rPr>
              <a:t>Electronic payment and insurance claims safely; same with fundraising</a:t>
            </a:r>
          </a:p>
          <a:p>
            <a:r>
              <a:rPr lang="en-US" sz="2800" dirty="0">
                <a:solidFill>
                  <a:schemeClr val="tx2"/>
                </a:solidFill>
              </a:rPr>
              <a:t>Explain whether and how use electronic devices to gather, manage, store client information </a:t>
            </a:r>
          </a:p>
          <a:p>
            <a:r>
              <a:rPr lang="en-US" sz="2800" dirty="0">
                <a:solidFill>
                  <a:schemeClr val="tx2"/>
                </a:solidFill>
              </a:rPr>
              <a:t>Client access to electronic records provided in a manner considering confidentiality, privacy, client’s best interest</a:t>
            </a:r>
          </a:p>
          <a:p>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TextBox 6">
            <a:extLst>
              <a:ext uri="{FF2B5EF4-FFF2-40B4-BE49-F238E27FC236}">
                <a16:creationId xmlns:a16="http://schemas.microsoft.com/office/drawing/2014/main" id="{BE717F63-C21C-49A4-94D4-762A0953489C}"/>
              </a:ext>
            </a:extLst>
          </p:cNvPr>
          <p:cNvSpPr txBox="1"/>
          <p:nvPr/>
        </p:nvSpPr>
        <p:spPr>
          <a:xfrm>
            <a:off x="275585" y="4942136"/>
            <a:ext cx="3933331" cy="584775"/>
          </a:xfrm>
          <a:prstGeom prst="rect">
            <a:avLst/>
          </a:prstGeom>
          <a:solidFill>
            <a:schemeClr val="accent4">
              <a:lumMod val="75000"/>
            </a:schemeClr>
          </a:solidFill>
        </p:spPr>
        <p:txBody>
          <a:bodyPr wrap="square" rtlCol="0">
            <a:spAutoFit/>
          </a:bodyPr>
          <a:lstStyle/>
          <a:p>
            <a:pPr algn="ctr"/>
            <a:r>
              <a:rPr lang="en-US" sz="3200" dirty="0">
                <a:solidFill>
                  <a:schemeClr val="accent2">
                    <a:lumMod val="60000"/>
                    <a:lumOff val="40000"/>
                  </a:schemeClr>
                </a:solidFill>
              </a:rPr>
              <a:t>Challenges</a:t>
            </a:r>
          </a:p>
        </p:txBody>
      </p:sp>
    </p:spTree>
    <p:extLst>
      <p:ext uri="{BB962C8B-B14F-4D97-AF65-F5344CB8AC3E}">
        <p14:creationId xmlns:p14="http://schemas.microsoft.com/office/powerpoint/2010/main" val="214744862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10D1-32B1-4933-9800-BBC97FD8577B}"/>
              </a:ext>
            </a:extLst>
          </p:cNvPr>
          <p:cNvSpPr>
            <a:spLocks noGrp="1"/>
          </p:cNvSpPr>
          <p:nvPr>
            <p:ph type="title"/>
          </p:nvPr>
        </p:nvSpPr>
        <p:spPr/>
        <p:txBody>
          <a:bodyPr/>
          <a:lstStyle/>
          <a:p>
            <a:r>
              <a:rPr lang="en-US" dirty="0"/>
              <a:t>Social work well being </a:t>
            </a:r>
            <a:br>
              <a:rPr lang="en-US" dirty="0"/>
            </a:br>
            <a:r>
              <a:rPr lang="en-US" sz="3200" dirty="0"/>
              <a:t>(Impairment)</a:t>
            </a:r>
          </a:p>
        </p:txBody>
      </p:sp>
      <p:sp>
        <p:nvSpPr>
          <p:cNvPr id="3" name="Text Placeholder 2">
            <a:extLst>
              <a:ext uri="{FF2B5EF4-FFF2-40B4-BE49-F238E27FC236}">
                <a16:creationId xmlns:a16="http://schemas.microsoft.com/office/drawing/2014/main" id="{933E56C9-BA89-4BD0-A69D-F3BE10C5C96E}"/>
              </a:ext>
            </a:extLst>
          </p:cNvPr>
          <p:cNvSpPr>
            <a:spLocks noGrp="1"/>
          </p:cNvSpPr>
          <p:nvPr>
            <p:ph type="body" idx="1"/>
          </p:nvPr>
        </p:nvSpPr>
        <p:spPr/>
        <p:txBody>
          <a:bodyPr/>
          <a:lstStyle/>
          <a:p>
            <a:r>
              <a:rPr lang="en-US" dirty="0">
                <a:solidFill>
                  <a:schemeClr val="bg1"/>
                </a:solidFill>
              </a:rPr>
              <a:t>4.05</a:t>
            </a:r>
          </a:p>
        </p:txBody>
      </p:sp>
    </p:spTree>
    <p:extLst>
      <p:ext uri="{BB962C8B-B14F-4D97-AF65-F5344CB8AC3E}">
        <p14:creationId xmlns:p14="http://schemas.microsoft.com/office/powerpoint/2010/main" val="2426974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82DBBD-893A-4AD4-9FCE-91883784A98B}"/>
              </a:ext>
            </a:extLst>
          </p:cNvPr>
          <p:cNvSpPr>
            <a:spLocks noGrp="1"/>
          </p:cNvSpPr>
          <p:nvPr>
            <p:ph type="title"/>
          </p:nvPr>
        </p:nvSpPr>
        <p:spPr>
          <a:xfrm>
            <a:off x="622570" y="838646"/>
            <a:ext cx="3445179" cy="5180709"/>
          </a:xfrm>
        </p:spPr>
        <p:txBody>
          <a:bodyPr>
            <a:normAutofit/>
          </a:bodyPr>
          <a:lstStyle/>
          <a:p>
            <a:r>
              <a:rPr lang="en-US" sz="3600"/>
              <a:t>Impairment 4.05</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5241CB6-F903-4D12-A169-79A9536A340E}"/>
              </a:ext>
            </a:extLst>
          </p:cNvPr>
          <p:cNvSpPr>
            <a:spLocks noGrp="1"/>
          </p:cNvSpPr>
          <p:nvPr>
            <p:ph idx="1"/>
          </p:nvPr>
        </p:nvSpPr>
        <p:spPr>
          <a:xfrm>
            <a:off x="5163671" y="838647"/>
            <a:ext cx="5823328" cy="5180708"/>
          </a:xfrm>
        </p:spPr>
        <p:txBody>
          <a:bodyPr anchor="ctr">
            <a:normAutofit/>
          </a:bodyPr>
          <a:lstStyle/>
          <a:p>
            <a:pPr marL="0" indent="0">
              <a:buNone/>
            </a:pPr>
            <a:r>
              <a:rPr lang="en-US" sz="3600" dirty="0">
                <a:solidFill>
                  <a:schemeClr val="tx2"/>
                </a:solidFill>
              </a:rPr>
              <a:t>“SW should not allow their own personal problems, psychological distress…or mental health difficulties to interfere with their professional judgment and performance or to jeopardize the best interests of people for whom they have a professional responsibility”</a:t>
            </a:r>
          </a:p>
          <a:p>
            <a:endParaRPr lang="en-US" sz="2000" dirty="0">
              <a:solidFill>
                <a:schemeClr val="tx2"/>
              </a:solidFill>
            </a:endParaRPr>
          </a:p>
        </p:txBody>
      </p:sp>
      <p:sp>
        <p:nvSpPr>
          <p:cNvPr id="14" name="Rectangle 13">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18364375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CC5DEC-38C5-4E54-97B1-7B90866D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1BEFEC1-A6C6-4D26-BCDD-55F657F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D7FFA40-B900-46B7-831E-FAEA349EE33D}"/>
              </a:ext>
            </a:extLst>
          </p:cNvPr>
          <p:cNvSpPr>
            <a:spLocks noGrp="1"/>
          </p:cNvSpPr>
          <p:nvPr>
            <p:ph type="title"/>
          </p:nvPr>
        </p:nvSpPr>
        <p:spPr>
          <a:xfrm>
            <a:off x="4718503" y="1244205"/>
            <a:ext cx="6487761" cy="4369590"/>
          </a:xfrm>
        </p:spPr>
        <p:txBody>
          <a:bodyPr vert="horz" lIns="91440" tIns="45720" rIns="91440" bIns="45720" rtlCol="0" anchor="ctr">
            <a:normAutofit/>
          </a:bodyPr>
          <a:lstStyle/>
          <a:p>
            <a:pPr>
              <a:lnSpc>
                <a:spcPct val="80000"/>
              </a:lnSpc>
            </a:pPr>
            <a:r>
              <a:rPr lang="en-US" sz="6600" spc="150">
                <a:solidFill>
                  <a:schemeClr val="tx1"/>
                </a:solidFill>
              </a:rPr>
              <a:t>What does this mean for us?</a:t>
            </a:r>
          </a:p>
        </p:txBody>
      </p:sp>
      <p:sp>
        <p:nvSpPr>
          <p:cNvPr id="16" name="Rectangle 15">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7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028B85D-4ED1-46E2-B51D-D6DFCD1328F4}"/>
              </a:ext>
            </a:extLst>
          </p:cNvPr>
          <p:cNvSpPr>
            <a:spLocks noGrp="1"/>
          </p:cNvSpPr>
          <p:nvPr>
            <p:ph idx="1"/>
          </p:nvPr>
        </p:nvSpPr>
        <p:spPr>
          <a:xfrm>
            <a:off x="1056692" y="1244205"/>
            <a:ext cx="2781909" cy="4369589"/>
          </a:xfrm>
        </p:spPr>
        <p:txBody>
          <a:bodyPr vert="horz" lIns="91440" tIns="45720" rIns="91440" bIns="45720" rtlCol="0" anchor="ctr">
            <a:normAutofit/>
          </a:bodyPr>
          <a:lstStyle/>
          <a:p>
            <a:pPr marL="0" indent="0">
              <a:buNone/>
            </a:pPr>
            <a:r>
              <a:rPr lang="en-US" sz="2800" dirty="0">
                <a:solidFill>
                  <a:srgbClr val="FFFFFF"/>
                </a:solidFill>
              </a:rPr>
              <a:t>Keeping ourselves HEALTHY is an ethical responsibility</a:t>
            </a:r>
          </a:p>
        </p:txBody>
      </p:sp>
      <p:sp>
        <p:nvSpPr>
          <p:cNvPr id="18" name="Rectangle 17">
            <a:extLst>
              <a:ext uri="{FF2B5EF4-FFF2-40B4-BE49-F238E27FC236}">
                <a16:creationId xmlns:a16="http://schemas.microsoft.com/office/drawing/2014/main" id="{A474FAB3-E3BB-4F3C-A0C1-7FFE69BA3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25185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21F1101-D50C-4D7B-BC9B-11CA00258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FCB28D89-0D8B-4798-9D22-47BEAD98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F0E1E741-1931-46B6-AB40-94CE3F34E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 name="Title 3">
            <a:extLst>
              <a:ext uri="{FF2B5EF4-FFF2-40B4-BE49-F238E27FC236}">
                <a16:creationId xmlns:a16="http://schemas.microsoft.com/office/drawing/2014/main" id="{92F54320-CB48-4484-AEF1-81FB2EC04AF0}"/>
              </a:ext>
            </a:extLst>
          </p:cNvPr>
          <p:cNvSpPr>
            <a:spLocks noGrp="1"/>
          </p:cNvSpPr>
          <p:nvPr>
            <p:ph type="title"/>
          </p:nvPr>
        </p:nvSpPr>
        <p:spPr>
          <a:xfrm>
            <a:off x="365759" y="3794760"/>
            <a:ext cx="11471565" cy="1739347"/>
          </a:xfrm>
        </p:spPr>
        <p:txBody>
          <a:bodyPr vert="horz" lIns="91440" tIns="45720" rIns="91440" bIns="45720" rtlCol="0" anchor="ctr">
            <a:normAutofit/>
          </a:bodyPr>
          <a:lstStyle/>
          <a:p>
            <a:r>
              <a:rPr lang="en-US" sz="4200" dirty="0"/>
              <a:t>What have you been doing to take care of yourself? How does this relate to technology use?</a:t>
            </a:r>
          </a:p>
        </p:txBody>
      </p:sp>
      <p:pic>
        <p:nvPicPr>
          <p:cNvPr id="7" name="Picture 6">
            <a:extLst>
              <a:ext uri="{FF2B5EF4-FFF2-40B4-BE49-F238E27FC236}">
                <a16:creationId xmlns:a16="http://schemas.microsoft.com/office/drawing/2014/main" id="{A2C78DA3-85D4-4274-98C2-C3407DABA9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493" b="31563"/>
          <a:stretch/>
        </p:blipFill>
        <p:spPr>
          <a:xfrm>
            <a:off x="20" y="10"/>
            <a:ext cx="12191980" cy="3657589"/>
          </a:xfrm>
          <a:prstGeom prst="rect">
            <a:avLst/>
          </a:prstGeom>
        </p:spPr>
      </p:pic>
      <p:sp>
        <p:nvSpPr>
          <p:cNvPr id="40" name="Rectangle 39">
            <a:extLst>
              <a:ext uri="{FF2B5EF4-FFF2-40B4-BE49-F238E27FC236}">
                <a16:creationId xmlns:a16="http://schemas.microsoft.com/office/drawing/2014/main" id="{1F4801CC-5A57-48C6-8288-4506B0B17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0"/>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 name="Text Placeholder 4">
            <a:extLst>
              <a:ext uri="{FF2B5EF4-FFF2-40B4-BE49-F238E27FC236}">
                <a16:creationId xmlns:a16="http://schemas.microsoft.com/office/drawing/2014/main" id="{C205CA65-E5FC-4495-89BE-1A1C272AF8AD}"/>
              </a:ext>
            </a:extLst>
          </p:cNvPr>
          <p:cNvSpPr>
            <a:spLocks noGrp="1"/>
          </p:cNvSpPr>
          <p:nvPr>
            <p:ph type="body" idx="1"/>
          </p:nvPr>
        </p:nvSpPr>
        <p:spPr>
          <a:xfrm>
            <a:off x="1524000" y="5566519"/>
            <a:ext cx="9144000" cy="436076"/>
          </a:xfrm>
        </p:spPr>
        <p:txBody>
          <a:bodyPr vert="horz" lIns="91440" tIns="45720" rIns="91440" bIns="45720" rtlCol="0">
            <a:normAutofit/>
          </a:bodyPr>
          <a:lstStyle/>
          <a:p>
            <a:r>
              <a:rPr lang="en-US" dirty="0">
                <a:solidFill>
                  <a:schemeClr val="bg1"/>
                </a:solidFill>
              </a:rPr>
              <a:t>Share via chat! </a:t>
            </a:r>
          </a:p>
        </p:txBody>
      </p:sp>
      <p:sp>
        <p:nvSpPr>
          <p:cNvPr id="8" name="TextBox 7">
            <a:extLst>
              <a:ext uri="{FF2B5EF4-FFF2-40B4-BE49-F238E27FC236}">
                <a16:creationId xmlns:a16="http://schemas.microsoft.com/office/drawing/2014/main" id="{10F426E8-AF6F-4ED9-863B-AE954107E1A3}"/>
              </a:ext>
            </a:extLst>
          </p:cNvPr>
          <p:cNvSpPr txBox="1"/>
          <p:nvPr/>
        </p:nvSpPr>
        <p:spPr>
          <a:xfrm>
            <a:off x="9824044" y="3457544"/>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thebluediamondgallery.com/wooden-tile/c/ca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759246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204D-3FD3-4CE5-A101-A676BB6F8218}"/>
              </a:ext>
            </a:extLst>
          </p:cNvPr>
          <p:cNvSpPr>
            <a:spLocks noGrp="1"/>
          </p:cNvSpPr>
          <p:nvPr>
            <p:ph type="title"/>
          </p:nvPr>
        </p:nvSpPr>
        <p:spPr/>
        <p:txBody>
          <a:bodyPr/>
          <a:lstStyle/>
          <a:p>
            <a:r>
              <a:rPr lang="en-US" dirty="0"/>
              <a:t>Public emergencies</a:t>
            </a:r>
          </a:p>
        </p:txBody>
      </p:sp>
      <p:sp>
        <p:nvSpPr>
          <p:cNvPr id="3" name="Text Placeholder 2">
            <a:extLst>
              <a:ext uri="{FF2B5EF4-FFF2-40B4-BE49-F238E27FC236}">
                <a16:creationId xmlns:a16="http://schemas.microsoft.com/office/drawing/2014/main" id="{8DD0C96C-2963-4025-B910-F40E2EE5C062}"/>
              </a:ext>
            </a:extLst>
          </p:cNvPr>
          <p:cNvSpPr>
            <a:spLocks noGrp="1"/>
          </p:cNvSpPr>
          <p:nvPr>
            <p:ph type="body" idx="1"/>
          </p:nvPr>
        </p:nvSpPr>
        <p:spPr/>
        <p:txBody>
          <a:bodyPr/>
          <a:lstStyle/>
          <a:p>
            <a:r>
              <a:rPr lang="en-US" dirty="0">
                <a:solidFill>
                  <a:schemeClr val="bg1"/>
                </a:solidFill>
              </a:rPr>
              <a:t>6.03</a:t>
            </a:r>
          </a:p>
        </p:txBody>
      </p:sp>
    </p:spTree>
    <p:extLst>
      <p:ext uri="{BB962C8B-B14F-4D97-AF65-F5344CB8AC3E}">
        <p14:creationId xmlns:p14="http://schemas.microsoft.com/office/powerpoint/2010/main" val="260625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051AB-5446-4AB0-B88C-BF565C84DE7D}"/>
              </a:ext>
            </a:extLst>
          </p:cNvPr>
          <p:cNvSpPr>
            <a:spLocks noGrp="1"/>
          </p:cNvSpPr>
          <p:nvPr>
            <p:ph type="title"/>
          </p:nvPr>
        </p:nvSpPr>
        <p:spPr>
          <a:xfrm>
            <a:off x="622570" y="838646"/>
            <a:ext cx="3445179" cy="5180709"/>
          </a:xfrm>
        </p:spPr>
        <p:txBody>
          <a:bodyPr>
            <a:normAutofit/>
          </a:bodyPr>
          <a:lstStyle/>
          <a:p>
            <a:r>
              <a:rPr lang="en-US" sz="3600"/>
              <a:t>Agenda</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BF8023-CC28-40F7-928E-A1BF3C410B76}"/>
              </a:ext>
            </a:extLst>
          </p:cNvPr>
          <p:cNvSpPr>
            <a:spLocks noGrp="1"/>
          </p:cNvSpPr>
          <p:nvPr>
            <p:ph idx="1"/>
          </p:nvPr>
        </p:nvSpPr>
        <p:spPr>
          <a:xfrm>
            <a:off x="5163671" y="838647"/>
            <a:ext cx="5823328" cy="5180708"/>
          </a:xfrm>
        </p:spPr>
        <p:txBody>
          <a:bodyPr anchor="ctr">
            <a:normAutofit/>
          </a:bodyPr>
          <a:lstStyle/>
          <a:p>
            <a:pPr marL="0" indent="0">
              <a:buNone/>
            </a:pPr>
            <a:r>
              <a:rPr lang="en-US" sz="2800" dirty="0">
                <a:solidFill>
                  <a:schemeClr val="tx2"/>
                </a:solidFill>
              </a:rPr>
              <a:t>Current situation with TECH</a:t>
            </a:r>
          </a:p>
          <a:p>
            <a:pPr marL="0" indent="0">
              <a:buNone/>
            </a:pPr>
            <a:r>
              <a:rPr lang="en-US" sz="2800" dirty="0">
                <a:solidFill>
                  <a:schemeClr val="tx2"/>
                </a:solidFill>
              </a:rPr>
              <a:t>Ethical decision making</a:t>
            </a:r>
          </a:p>
          <a:p>
            <a:pPr marL="0" indent="0">
              <a:buNone/>
            </a:pPr>
            <a:r>
              <a:rPr lang="en-US" sz="2800" dirty="0">
                <a:solidFill>
                  <a:schemeClr val="tx2"/>
                </a:solidFill>
              </a:rPr>
              <a:t>Beyond COVID: Social Media Policies</a:t>
            </a:r>
          </a:p>
          <a:p>
            <a:pPr marL="0" indent="0">
              <a:buNone/>
            </a:pPr>
            <a:r>
              <a:rPr lang="en-US" sz="2800" dirty="0">
                <a:solidFill>
                  <a:schemeClr val="tx2"/>
                </a:solidFill>
              </a:rPr>
              <a:t>Evaluation</a:t>
            </a: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82450093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60599C-7354-493C-AFAB-490A7C924492}"/>
              </a:ext>
            </a:extLst>
          </p:cNvPr>
          <p:cNvSpPr>
            <a:spLocks noGrp="1"/>
          </p:cNvSpPr>
          <p:nvPr>
            <p:ph type="title"/>
          </p:nvPr>
        </p:nvSpPr>
        <p:spPr>
          <a:xfrm>
            <a:off x="622570" y="838646"/>
            <a:ext cx="3445179" cy="5180709"/>
          </a:xfrm>
        </p:spPr>
        <p:txBody>
          <a:bodyPr>
            <a:normAutofit/>
          </a:bodyPr>
          <a:lstStyle/>
          <a:p>
            <a:r>
              <a:rPr lang="en-US" sz="3600"/>
              <a:t>Public Emergencies 6.03</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515FB45-BDD6-4013-8CA8-37E097AE432E}"/>
              </a:ext>
            </a:extLst>
          </p:cNvPr>
          <p:cNvSpPr>
            <a:spLocks noGrp="1"/>
          </p:cNvSpPr>
          <p:nvPr>
            <p:ph idx="1"/>
          </p:nvPr>
        </p:nvSpPr>
        <p:spPr>
          <a:xfrm>
            <a:off x="5163671" y="838647"/>
            <a:ext cx="5823328" cy="5180708"/>
          </a:xfrm>
        </p:spPr>
        <p:txBody>
          <a:bodyPr anchor="ctr">
            <a:normAutofit/>
          </a:bodyPr>
          <a:lstStyle/>
          <a:p>
            <a:pPr marL="0" indent="0">
              <a:buNone/>
            </a:pPr>
            <a:r>
              <a:rPr lang="en-US" sz="4400" dirty="0">
                <a:solidFill>
                  <a:schemeClr val="tx2"/>
                </a:solidFill>
              </a:rPr>
              <a:t>Social workers should provide </a:t>
            </a:r>
            <a:r>
              <a:rPr lang="en-US" sz="4400" i="1" dirty="0">
                <a:solidFill>
                  <a:schemeClr val="tx2"/>
                </a:solidFill>
              </a:rPr>
              <a:t>appropriate</a:t>
            </a:r>
            <a:r>
              <a:rPr lang="en-US" sz="4400" dirty="0">
                <a:solidFill>
                  <a:schemeClr val="tx2"/>
                </a:solidFill>
              </a:rPr>
              <a:t> professional services in public emergencies to the </a:t>
            </a:r>
            <a:r>
              <a:rPr lang="en-US" sz="4400" i="1" dirty="0">
                <a:solidFill>
                  <a:schemeClr val="tx2"/>
                </a:solidFill>
              </a:rPr>
              <a:t>greatest extent possible</a:t>
            </a:r>
            <a:r>
              <a:rPr lang="en-US" sz="4400" dirty="0">
                <a:solidFill>
                  <a:schemeClr val="tx2"/>
                </a:solidFill>
              </a:rPr>
              <a:t>.</a:t>
            </a:r>
          </a:p>
        </p:txBody>
      </p:sp>
      <p:sp>
        <p:nvSpPr>
          <p:cNvPr id="14" name="Rectangle 13">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47853327"/>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2986-3D16-4C1E-B89C-6F14EBAD53E1}"/>
              </a:ext>
            </a:extLst>
          </p:cNvPr>
          <p:cNvSpPr>
            <a:spLocks noGrp="1"/>
          </p:cNvSpPr>
          <p:nvPr>
            <p:ph type="title"/>
          </p:nvPr>
        </p:nvSpPr>
        <p:spPr/>
        <p:txBody>
          <a:bodyPr/>
          <a:lstStyle/>
          <a:p>
            <a:r>
              <a:rPr lang="en-US" dirty="0"/>
              <a:t>Amendments</a:t>
            </a:r>
          </a:p>
        </p:txBody>
      </p:sp>
      <p:sp>
        <p:nvSpPr>
          <p:cNvPr id="3" name="Content Placeholder 2">
            <a:extLst>
              <a:ext uri="{FF2B5EF4-FFF2-40B4-BE49-F238E27FC236}">
                <a16:creationId xmlns:a16="http://schemas.microsoft.com/office/drawing/2014/main" id="{1DAA153F-BA3D-45B7-8E5C-4B33E8523456}"/>
              </a:ext>
            </a:extLst>
          </p:cNvPr>
          <p:cNvSpPr>
            <a:spLocks noGrp="1"/>
          </p:cNvSpPr>
          <p:nvPr>
            <p:ph idx="1"/>
          </p:nvPr>
        </p:nvSpPr>
        <p:spPr/>
        <p:txBody>
          <a:bodyPr>
            <a:normAutofit fontScale="92500"/>
          </a:bodyPr>
          <a:lstStyle/>
          <a:p>
            <a:r>
              <a:rPr lang="en-US" dirty="0"/>
              <a:t>Amended many codes to add “technology” or “electronic” or modernize language regarding technology </a:t>
            </a:r>
          </a:p>
          <a:p>
            <a:r>
              <a:rPr lang="en-US" dirty="0"/>
              <a:t>Informed Consent 1.03 (h)</a:t>
            </a:r>
          </a:p>
          <a:p>
            <a:r>
              <a:rPr lang="en-US" dirty="0"/>
              <a:t>Privacy and Confidentiality 1.07(f), 1.07(</a:t>
            </a:r>
            <a:r>
              <a:rPr lang="en-US" dirty="0" err="1"/>
              <a:t>i</a:t>
            </a:r>
            <a:r>
              <a:rPr lang="en-US" dirty="0"/>
              <a:t>), 1.07(m)	Client records 3.04</a:t>
            </a:r>
          </a:p>
          <a:p>
            <a:r>
              <a:rPr lang="en-US" dirty="0"/>
              <a:t>Sexual Relationship 1.09				Sexual Harassment 1.11</a:t>
            </a:r>
          </a:p>
          <a:p>
            <a:r>
              <a:rPr lang="en-US" dirty="0"/>
              <a:t>Derogatory Language 1.12			Interruption of Services 1.15</a:t>
            </a:r>
          </a:p>
          <a:p>
            <a:r>
              <a:rPr lang="en-US" dirty="0"/>
              <a:t>Sexual Relationships 2.06			Sexual Harassment 2.08		</a:t>
            </a:r>
          </a:p>
          <a:p>
            <a:r>
              <a:rPr lang="en-US" dirty="0"/>
              <a:t>Unethical conduct of an employee 2.10		Supervision and Consultation 2.10</a:t>
            </a:r>
          </a:p>
          <a:p>
            <a:r>
              <a:rPr lang="en-US" dirty="0"/>
              <a:t>Supervision and Consultation 3.01		Education and Training 3.02		</a:t>
            </a:r>
          </a:p>
          <a:p>
            <a:endParaRPr lang="en-US" dirty="0"/>
          </a:p>
        </p:txBody>
      </p:sp>
    </p:spTree>
    <p:extLst>
      <p:ext uri="{BB962C8B-B14F-4D97-AF65-F5344CB8AC3E}">
        <p14:creationId xmlns:p14="http://schemas.microsoft.com/office/powerpoint/2010/main" val="4241103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DDA7E0-CF85-48E1-8E34-488C23C87EE8}"/>
              </a:ext>
            </a:extLst>
          </p:cNvPr>
          <p:cNvSpPr/>
          <p:nvPr/>
        </p:nvSpPr>
        <p:spPr>
          <a:xfrm>
            <a:off x="717176" y="824754"/>
            <a:ext cx="10936942" cy="5632311"/>
          </a:xfrm>
          <a:prstGeom prst="rect">
            <a:avLst/>
          </a:prstGeom>
        </p:spPr>
        <p:txBody>
          <a:bodyPr wrap="square">
            <a:spAutoFit/>
          </a:bodyPr>
          <a:lstStyle/>
          <a:p>
            <a:pPr algn="ctr"/>
            <a:r>
              <a:rPr lang="en-US" sz="3600" dirty="0"/>
              <a:t>Your organization is holding an online fundraiser and your client has been asked to share their story of recovery from heroin addiction. When the event was going to be live, your client excited to tell her story to the room, but now the media director at your organization records a zoom video of your client. Your client calls you to tell you about the change in plans and now she is feeling a little nervous about her story “living” in cyberspace, but she really doesn’t want to let your organization down. </a:t>
            </a:r>
          </a:p>
        </p:txBody>
      </p:sp>
    </p:spTree>
    <p:extLst>
      <p:ext uri="{BB962C8B-B14F-4D97-AF65-F5344CB8AC3E}">
        <p14:creationId xmlns:p14="http://schemas.microsoft.com/office/powerpoint/2010/main" val="476279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4454-FE8C-4E59-AE59-8BE161F7155C}"/>
              </a:ext>
            </a:extLst>
          </p:cNvPr>
          <p:cNvSpPr/>
          <p:nvPr/>
        </p:nvSpPr>
        <p:spPr>
          <a:xfrm>
            <a:off x="914400" y="322729"/>
            <a:ext cx="10363200" cy="7793672"/>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What are relevant ethical concerns for this situation?</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Informed Consent 1.03(e)</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Privacy and Confidentiality 1.07(r)</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Competence 1.04</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Cultural Competence 1.05(d)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Others?</a:t>
            </a:r>
          </a:p>
          <a:p>
            <a:pPr marL="685800" indent="-685800">
              <a:lnSpc>
                <a:spcPct val="107000"/>
              </a:lnSpc>
              <a:spcAft>
                <a:spcPts val="800"/>
              </a:spcAft>
              <a:buFont typeface="Arial" panose="020B0604020202020204" pitchFamily="34" charset="0"/>
              <a:buChar char="•"/>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4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CC5DEC-38C5-4E54-97B1-7B90866D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1BEFEC1-A6C6-4D26-BCDD-55F657F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4FA5B-DFF2-4D05-B22B-C7101F61E47C}"/>
              </a:ext>
            </a:extLst>
          </p:cNvPr>
          <p:cNvSpPr>
            <a:spLocks noGrp="1"/>
          </p:cNvSpPr>
          <p:nvPr>
            <p:ph type="title"/>
          </p:nvPr>
        </p:nvSpPr>
        <p:spPr>
          <a:xfrm>
            <a:off x="965200" y="643467"/>
            <a:ext cx="5929039" cy="5571066"/>
          </a:xfrm>
        </p:spPr>
        <p:txBody>
          <a:bodyPr vert="horz" lIns="91440" tIns="45720" rIns="91440" bIns="45720" rtlCol="0" anchor="ctr">
            <a:normAutofit/>
          </a:bodyPr>
          <a:lstStyle/>
          <a:p>
            <a:pPr algn="l"/>
            <a:r>
              <a:rPr lang="en-US" dirty="0">
                <a:solidFill>
                  <a:schemeClr val="tx1"/>
                </a:solidFill>
              </a:rPr>
              <a:t>What are concerns? </a:t>
            </a:r>
            <a:br>
              <a:rPr lang="en-US" dirty="0">
                <a:solidFill>
                  <a:schemeClr val="tx1"/>
                </a:solidFill>
              </a:rPr>
            </a:br>
            <a:br>
              <a:rPr lang="en-US" dirty="0">
                <a:solidFill>
                  <a:schemeClr val="tx1"/>
                </a:solidFill>
              </a:rPr>
            </a:br>
            <a:r>
              <a:rPr lang="en-US" dirty="0">
                <a:solidFill>
                  <a:schemeClr val="tx1"/>
                </a:solidFill>
              </a:rPr>
              <a:t>What Do you Do?</a:t>
            </a:r>
          </a:p>
        </p:txBody>
      </p:sp>
      <p:sp>
        <p:nvSpPr>
          <p:cNvPr id="13" name="Rectangle 12">
            <a:extLst>
              <a:ext uri="{FF2B5EF4-FFF2-40B4-BE49-F238E27FC236}">
                <a16:creationId xmlns:a16="http://schemas.microsoft.com/office/drawing/2014/main" id="{A1F1E6B6-DCFB-466D-A242-C818A03E3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7666"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225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47627-A88B-41CC-9260-0A537660E96B}"/>
              </a:ext>
            </a:extLst>
          </p:cNvPr>
          <p:cNvSpPr/>
          <p:nvPr/>
        </p:nvSpPr>
        <p:spPr>
          <a:xfrm>
            <a:off x="336176" y="914400"/>
            <a:ext cx="11519647" cy="5016758"/>
          </a:xfrm>
          <a:prstGeom prst="rect">
            <a:avLst/>
          </a:prstGeom>
        </p:spPr>
        <p:txBody>
          <a:bodyPr wrap="square">
            <a:spAutoFit/>
          </a:bodyPr>
          <a:lstStyle/>
          <a:p>
            <a:pPr lvl="0"/>
            <a:r>
              <a:rPr lang="en-US" sz="4000" dirty="0"/>
              <a:t>You are working with a 20-year-old college student on issues with a recent break up. She went home to Arkansas when the campus shut down and has decided to stay there. You have continued to meet via Facebook Messenger. Last week, her mom walked into her room during your appointment and said to her daughter, “Who the hell are you talking to.” Your client looks at you and says, “You tell her.”  </a:t>
            </a:r>
          </a:p>
        </p:txBody>
      </p:sp>
    </p:spTree>
    <p:extLst>
      <p:ext uri="{BB962C8B-B14F-4D97-AF65-F5344CB8AC3E}">
        <p14:creationId xmlns:p14="http://schemas.microsoft.com/office/powerpoint/2010/main" val="2466747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4454-FE8C-4E59-AE59-8BE161F7155C}"/>
              </a:ext>
            </a:extLst>
          </p:cNvPr>
          <p:cNvSpPr/>
          <p:nvPr/>
        </p:nvSpPr>
        <p:spPr>
          <a:xfrm>
            <a:off x="914400" y="322729"/>
            <a:ext cx="10363200" cy="7793672"/>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What are relevant ethical concerns for this situation?</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Competence 1.04(d)</a:t>
            </a:r>
            <a:r>
              <a:rPr lang="en-US" sz="3600" u="sng" dirty="0">
                <a:latin typeface="Calibri" panose="020F0502020204030204" pitchFamily="34" charset="0"/>
                <a:ea typeface="Calibri" panose="020F0502020204030204" pitchFamily="34" charset="0"/>
                <a:cs typeface="Calibri" panose="020F0502020204030204" pitchFamily="34" charset="0"/>
              </a:rPr>
              <a:t>(e)</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Informed Consent 1.03(e)(f)(g)</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Cultural Competence 1.05(d)</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Privacy and confidentiality 1.07</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Others? </a:t>
            </a:r>
          </a:p>
          <a:p>
            <a:pPr marL="685800" indent="-685800">
              <a:lnSpc>
                <a:spcPct val="107000"/>
              </a:lnSpc>
              <a:spcAft>
                <a:spcPts val="800"/>
              </a:spcAft>
              <a:buFont typeface="Arial" panose="020B0604020202020204" pitchFamily="34" charset="0"/>
              <a:buChar char="•"/>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52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FA5B-DFF2-4D05-B22B-C7101F61E47C}"/>
              </a:ext>
            </a:extLst>
          </p:cNvPr>
          <p:cNvSpPr>
            <a:spLocks noGrp="1"/>
          </p:cNvSpPr>
          <p:nvPr>
            <p:ph type="title"/>
          </p:nvPr>
        </p:nvSpPr>
        <p:spPr>
          <a:xfrm>
            <a:off x="475488" y="2194560"/>
            <a:ext cx="11247120" cy="1737360"/>
          </a:xfrm>
        </p:spPr>
        <p:txBody>
          <a:bodyPr/>
          <a:lstStyle/>
          <a:p>
            <a:r>
              <a:rPr lang="en-US" dirty="0"/>
              <a:t>What are concerns? </a:t>
            </a:r>
            <a:br>
              <a:rPr lang="en-US" dirty="0"/>
            </a:br>
            <a:r>
              <a:rPr lang="en-US" dirty="0"/>
              <a:t>What Do you Do?</a:t>
            </a:r>
          </a:p>
        </p:txBody>
      </p:sp>
    </p:spTree>
    <p:extLst>
      <p:ext uri="{BB962C8B-B14F-4D97-AF65-F5344CB8AC3E}">
        <p14:creationId xmlns:p14="http://schemas.microsoft.com/office/powerpoint/2010/main" val="894102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65DC45-060B-4774-89EE-52531CADD29E}"/>
              </a:ext>
            </a:extLst>
          </p:cNvPr>
          <p:cNvSpPr/>
          <p:nvPr/>
        </p:nvSpPr>
        <p:spPr>
          <a:xfrm>
            <a:off x="251013" y="340659"/>
            <a:ext cx="11707906" cy="5865324"/>
          </a:xfrm>
          <a:prstGeom prst="rect">
            <a:avLst/>
          </a:prstGeom>
        </p:spPr>
        <p:txBody>
          <a:bodyPr wrap="square">
            <a:spAutoFit/>
          </a:bodyPr>
          <a:lstStyle/>
          <a:p>
            <a:pPr algn="ctr">
              <a:lnSpc>
                <a:spcPct val="107000"/>
              </a:lnSpc>
              <a:spcAft>
                <a:spcPts val="800"/>
              </a:spcAft>
            </a:pPr>
            <a:r>
              <a:rPr lang="en-US" sz="3200" dirty="0"/>
              <a:t>You have been seeing your client for over a year for depression. In the past, your client was part of the </a:t>
            </a:r>
            <a:r>
              <a:rPr lang="en-US" sz="3200" dirty="0" err="1"/>
              <a:t>Incel</a:t>
            </a:r>
            <a:r>
              <a:rPr lang="en-US" sz="3200" dirty="0"/>
              <a:t> community and an active participant on </a:t>
            </a:r>
            <a:r>
              <a:rPr lang="en-US" sz="3200" dirty="0" err="1"/>
              <a:t>incel</a:t>
            </a:r>
            <a:r>
              <a:rPr lang="en-US" sz="3200" dirty="0"/>
              <a:t> forums but has said that he no longer wants to be a part of “that hate”. However, after the shooting in Atlanta, your client told you that he can understand where the shooter was coming from. He tells you that he recently posted some of his thoughts on a Reddit forum and he explicitly tells you he doesn’t want you to read the posts. Two weeks ago, he told you that he bought a gun because he feels unsafe in his home at night after recent robberies.  You want to search for his Reddit posts, but you are worried about confidentiality and ethical obligations to the client.  </a:t>
            </a:r>
          </a:p>
        </p:txBody>
      </p:sp>
    </p:spTree>
    <p:extLst>
      <p:ext uri="{BB962C8B-B14F-4D97-AF65-F5344CB8AC3E}">
        <p14:creationId xmlns:p14="http://schemas.microsoft.com/office/powerpoint/2010/main" val="267617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4454-FE8C-4E59-AE59-8BE161F7155C}"/>
              </a:ext>
            </a:extLst>
          </p:cNvPr>
          <p:cNvSpPr/>
          <p:nvPr/>
        </p:nvSpPr>
        <p:spPr>
          <a:xfrm>
            <a:off x="914400" y="322729"/>
            <a:ext cx="10363200" cy="7098290"/>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What are relevant ethical concerns for this situation?</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Privacy and Confidentiality 1.07(c)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Informed Consent</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Cultural Competence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Others?</a:t>
            </a: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50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974FB-DD2E-4E33-B8FB-E4949C6E82EE}"/>
              </a:ext>
            </a:extLst>
          </p:cNvPr>
          <p:cNvSpPr>
            <a:spLocks noGrp="1"/>
          </p:cNvSpPr>
          <p:nvPr>
            <p:ph type="title"/>
          </p:nvPr>
        </p:nvSpPr>
        <p:spPr>
          <a:xfrm>
            <a:off x="1202919" y="284176"/>
            <a:ext cx="9784080" cy="1508760"/>
          </a:xfrm>
        </p:spPr>
        <p:txBody>
          <a:bodyPr vert="horz" lIns="91440" tIns="45720" rIns="91440" bIns="45720" rtlCol="0">
            <a:normAutofit/>
          </a:bodyPr>
          <a:lstStyle/>
          <a:p>
            <a:pPr algn="ctr"/>
            <a:r>
              <a:rPr lang="en-US" spc="150" dirty="0"/>
              <a:t>To consider:</a:t>
            </a:r>
            <a:br>
              <a:rPr lang="en-US" spc="150" dirty="0"/>
            </a:br>
            <a:endParaRPr lang="en-US" spc="150" dirty="0"/>
          </a:p>
        </p:txBody>
      </p:sp>
      <p:pic>
        <p:nvPicPr>
          <p:cNvPr id="7" name="Content Placeholder 6" descr="Small, medium, and large light bulbs on top of boxes">
            <a:extLst>
              <a:ext uri="{FF2B5EF4-FFF2-40B4-BE49-F238E27FC236}">
                <a16:creationId xmlns:a16="http://schemas.microsoft.com/office/drawing/2014/main" id="{03F21118-8F2A-4575-8F1E-06930B4945FC}"/>
              </a:ext>
            </a:extLst>
          </p:cNvPr>
          <p:cNvPicPr>
            <a:picLocks noChangeAspect="1"/>
          </p:cNvPicPr>
          <p:nvPr/>
        </p:nvPicPr>
        <p:blipFill>
          <a:blip r:embed="rId3"/>
          <a:srcRect l="23165" r="23165"/>
          <a:stretch/>
        </p:blipFill>
        <p:spPr>
          <a:xfrm>
            <a:off x="895350" y="2121961"/>
            <a:ext cx="3461520" cy="4283701"/>
          </a:xfrm>
          <a:prstGeom prst="rect">
            <a:avLst/>
          </a:prstGeom>
        </p:spPr>
      </p:pic>
      <p:sp>
        <p:nvSpPr>
          <p:cNvPr id="26" name="Content Placeholder 25">
            <a:extLst>
              <a:ext uri="{FF2B5EF4-FFF2-40B4-BE49-F238E27FC236}">
                <a16:creationId xmlns:a16="http://schemas.microsoft.com/office/drawing/2014/main" id="{21BC1A2E-DDAD-4AA9-BEF9-4CA302E8CB41}"/>
              </a:ext>
            </a:extLst>
          </p:cNvPr>
          <p:cNvSpPr>
            <a:spLocks noGrp="1"/>
          </p:cNvSpPr>
          <p:nvPr>
            <p:ph idx="1"/>
          </p:nvPr>
        </p:nvSpPr>
        <p:spPr>
          <a:xfrm>
            <a:off x="4772025" y="2011680"/>
            <a:ext cx="6524625" cy="4206240"/>
          </a:xfrm>
        </p:spPr>
        <p:txBody>
          <a:bodyPr>
            <a:normAutofit lnSpcReduction="10000"/>
          </a:bodyPr>
          <a:lstStyle/>
          <a:p>
            <a:r>
              <a:rPr lang="en-US" sz="3600" dirty="0"/>
              <a:t>How did COVID-19 change your use of tech?</a:t>
            </a:r>
          </a:p>
          <a:p>
            <a:r>
              <a:rPr lang="en-US" sz="3600" dirty="0"/>
              <a:t>What concerns do you have about using technology in practice?</a:t>
            </a:r>
          </a:p>
          <a:p>
            <a:r>
              <a:rPr lang="en-US" sz="3600" dirty="0"/>
              <a:t>What challenges are you facing?</a:t>
            </a:r>
          </a:p>
          <a:p>
            <a:r>
              <a:rPr lang="en-US" sz="3600" dirty="0"/>
              <a:t>What are the benefits of technology?</a:t>
            </a:r>
          </a:p>
        </p:txBody>
      </p:sp>
    </p:spTree>
    <p:extLst>
      <p:ext uri="{BB962C8B-B14F-4D97-AF65-F5344CB8AC3E}">
        <p14:creationId xmlns:p14="http://schemas.microsoft.com/office/powerpoint/2010/main" val="3199365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FA5B-DFF2-4D05-B22B-C7101F61E47C}"/>
              </a:ext>
            </a:extLst>
          </p:cNvPr>
          <p:cNvSpPr>
            <a:spLocks noGrp="1"/>
          </p:cNvSpPr>
          <p:nvPr>
            <p:ph type="title"/>
          </p:nvPr>
        </p:nvSpPr>
        <p:spPr/>
        <p:txBody>
          <a:bodyPr/>
          <a:lstStyle/>
          <a:p>
            <a:r>
              <a:rPr lang="en-US" dirty="0"/>
              <a:t>What are concerns? </a:t>
            </a:r>
            <a:br>
              <a:rPr lang="en-US" dirty="0"/>
            </a:br>
            <a:r>
              <a:rPr lang="en-US" dirty="0"/>
              <a:t>What Do you Do?</a:t>
            </a:r>
          </a:p>
        </p:txBody>
      </p:sp>
    </p:spTree>
    <p:extLst>
      <p:ext uri="{BB962C8B-B14F-4D97-AF65-F5344CB8AC3E}">
        <p14:creationId xmlns:p14="http://schemas.microsoft.com/office/powerpoint/2010/main" val="2084836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47627-A88B-41CC-9260-0A537660E96B}"/>
              </a:ext>
            </a:extLst>
          </p:cNvPr>
          <p:cNvSpPr/>
          <p:nvPr/>
        </p:nvSpPr>
        <p:spPr>
          <a:xfrm>
            <a:off x="336176" y="914400"/>
            <a:ext cx="11519647" cy="5529271"/>
          </a:xfrm>
          <a:prstGeom prst="rect">
            <a:avLst/>
          </a:prstGeom>
        </p:spPr>
        <p:txBody>
          <a:bodyPr wrap="square">
            <a:spAutoFit/>
          </a:bodyPr>
          <a:lstStyle/>
          <a:p>
            <a:pPr algn="ctr">
              <a:lnSpc>
                <a:spcPct val="107000"/>
              </a:lnSpc>
              <a:spcAft>
                <a:spcPts val="800"/>
              </a:spcAft>
            </a:pPr>
            <a:r>
              <a:rPr lang="en-US" sz="4000" dirty="0"/>
              <a:t>You are conducting family therapy via Zoom with two adult partners and their twin 16-year-old daughters. The family is working on improving communication. At your session today one of the daughters was extremely upset because her parent posted on Facebook, “Our family is doing so much better now that we’re in therapy! #winning”.  </a:t>
            </a:r>
          </a:p>
          <a:p>
            <a:pPr marR="0" lvl="0" algn="ctr">
              <a:lnSpc>
                <a:spcPct val="107000"/>
              </a:lnSpc>
              <a:spcBef>
                <a:spcPts val="0"/>
              </a:spcBef>
              <a:spcAft>
                <a:spcPts val="800"/>
              </a:spcAft>
            </a:pPr>
            <a:endParaRPr lang="en-US" sz="4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769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4454-FE8C-4E59-AE59-8BE161F7155C}"/>
              </a:ext>
            </a:extLst>
          </p:cNvPr>
          <p:cNvSpPr/>
          <p:nvPr/>
        </p:nvSpPr>
        <p:spPr>
          <a:xfrm>
            <a:off x="914400" y="322729"/>
            <a:ext cx="10363200" cy="7793672"/>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What are relevant ethical concerns for this situation?</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Informed consent</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Privacy and Confidentiality 1.07(f)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Competence 1.04(d)</a:t>
            </a:r>
            <a:r>
              <a:rPr lang="en-US" sz="3600" u="sng" dirty="0">
                <a:latin typeface="Calibri" panose="020F0502020204030204" pitchFamily="34" charset="0"/>
                <a:ea typeface="Calibri" panose="020F0502020204030204" pitchFamily="34" charset="0"/>
                <a:cs typeface="Calibri" panose="020F0502020204030204" pitchFamily="34" charset="0"/>
              </a:rPr>
              <a:t>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Cultural Competence 1.05(d)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Others?</a:t>
            </a:r>
          </a:p>
          <a:p>
            <a:pPr marL="685800" indent="-685800">
              <a:lnSpc>
                <a:spcPct val="107000"/>
              </a:lnSpc>
              <a:spcAft>
                <a:spcPts val="800"/>
              </a:spcAft>
              <a:buFont typeface="Arial" panose="020B0604020202020204" pitchFamily="34" charset="0"/>
              <a:buChar char="•"/>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FA5B-DFF2-4D05-B22B-C7101F61E47C}"/>
              </a:ext>
            </a:extLst>
          </p:cNvPr>
          <p:cNvSpPr>
            <a:spLocks noGrp="1"/>
          </p:cNvSpPr>
          <p:nvPr>
            <p:ph type="title"/>
          </p:nvPr>
        </p:nvSpPr>
        <p:spPr/>
        <p:txBody>
          <a:bodyPr/>
          <a:lstStyle/>
          <a:p>
            <a:r>
              <a:rPr lang="en-US" dirty="0"/>
              <a:t>What are concerns? </a:t>
            </a:r>
            <a:br>
              <a:rPr lang="en-US" dirty="0"/>
            </a:br>
            <a:r>
              <a:rPr lang="en-US" dirty="0"/>
              <a:t>What Do you Do?</a:t>
            </a:r>
          </a:p>
        </p:txBody>
      </p:sp>
    </p:spTree>
    <p:extLst>
      <p:ext uri="{BB962C8B-B14F-4D97-AF65-F5344CB8AC3E}">
        <p14:creationId xmlns:p14="http://schemas.microsoft.com/office/powerpoint/2010/main" val="2238688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47627-A88B-41CC-9260-0A537660E96B}"/>
              </a:ext>
            </a:extLst>
          </p:cNvPr>
          <p:cNvSpPr/>
          <p:nvPr/>
        </p:nvSpPr>
        <p:spPr>
          <a:xfrm>
            <a:off x="461682" y="699247"/>
            <a:ext cx="11519647" cy="5016758"/>
          </a:xfrm>
          <a:prstGeom prst="rect">
            <a:avLst/>
          </a:prstGeom>
        </p:spPr>
        <p:txBody>
          <a:bodyPr wrap="square">
            <a:spAutoFit/>
          </a:bodyPr>
          <a:lstStyle/>
          <a:p>
            <a:pPr lvl="0"/>
            <a:r>
              <a:rPr lang="en-US" sz="4000" dirty="0"/>
              <a:t>In your private life, you are a part of a Catholic advocacy group. You recently became president of the group and you are proud of the work you are doing on the sanctuary church movement for undocumented immigrants. You decide to add a recent article about your new role on your LinkedIn page. The next week, a client comes in and says, “I didn’t know you were Catholic. I am too! What parish do you belong to?”</a:t>
            </a:r>
          </a:p>
        </p:txBody>
      </p:sp>
    </p:spTree>
    <p:extLst>
      <p:ext uri="{BB962C8B-B14F-4D97-AF65-F5344CB8AC3E}">
        <p14:creationId xmlns:p14="http://schemas.microsoft.com/office/powerpoint/2010/main" val="1879317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4454-FE8C-4E59-AE59-8BE161F7155C}"/>
              </a:ext>
            </a:extLst>
          </p:cNvPr>
          <p:cNvSpPr/>
          <p:nvPr/>
        </p:nvSpPr>
        <p:spPr>
          <a:xfrm>
            <a:off x="914400" y="322729"/>
            <a:ext cx="10363200" cy="6402907"/>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What are relevant ethical concerns for this situation?</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Conflict of Interest 1.06(f) </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Cultural Competence 1.05(d)</a:t>
            </a:r>
          </a:p>
          <a:p>
            <a:pPr marL="685800" indent="-685800">
              <a:lnSpc>
                <a:spcPct val="107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Others? </a:t>
            </a:r>
          </a:p>
          <a:p>
            <a:pPr marL="685800" indent="-685800">
              <a:lnSpc>
                <a:spcPct val="107000"/>
              </a:lnSpc>
              <a:spcAft>
                <a:spcPts val="800"/>
              </a:spcAft>
              <a:buFont typeface="Arial" panose="020B0604020202020204" pitchFamily="34" charset="0"/>
              <a:buChar char="•"/>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8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755DC9-F0DD-4113-BBE7-12475E042AF1}"/>
              </a:ext>
            </a:extLst>
          </p:cNvPr>
          <p:cNvSpPr>
            <a:spLocks noGrp="1"/>
          </p:cNvSpPr>
          <p:nvPr>
            <p:ph type="ctrTitle"/>
          </p:nvPr>
        </p:nvSpPr>
        <p:spPr>
          <a:xfrm>
            <a:off x="965200" y="643467"/>
            <a:ext cx="5929039" cy="5571066"/>
          </a:xfrm>
        </p:spPr>
        <p:txBody>
          <a:bodyPr>
            <a:normAutofit/>
          </a:bodyPr>
          <a:lstStyle/>
          <a:p>
            <a:pPr algn="l"/>
            <a:r>
              <a:rPr lang="en-US" dirty="0">
                <a:solidFill>
                  <a:schemeClr val="tx1"/>
                </a:solidFill>
              </a:rPr>
              <a:t>Social media policies</a:t>
            </a:r>
          </a:p>
        </p:txBody>
      </p:sp>
      <p:sp>
        <p:nvSpPr>
          <p:cNvPr id="17" name="Rectangle 11">
            <a:extLst>
              <a:ext uri="{FF2B5EF4-FFF2-40B4-BE49-F238E27FC236}">
                <a16:creationId xmlns:a16="http://schemas.microsoft.com/office/drawing/2014/main" id="{A1F1E6B6-DCFB-466D-A242-C818A03E3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7666"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008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04840-42BE-4466-B85E-C60D86A66516}"/>
              </a:ext>
            </a:extLst>
          </p:cNvPr>
          <p:cNvSpPr>
            <a:spLocks noGrp="1"/>
          </p:cNvSpPr>
          <p:nvPr>
            <p:ph type="title"/>
          </p:nvPr>
        </p:nvSpPr>
        <p:spPr>
          <a:xfrm>
            <a:off x="622570" y="838646"/>
            <a:ext cx="3445179" cy="5180709"/>
          </a:xfrm>
        </p:spPr>
        <p:txBody>
          <a:bodyPr>
            <a:normAutofit/>
          </a:bodyPr>
          <a:lstStyle/>
          <a:p>
            <a:r>
              <a:rPr lang="en-US" sz="3600"/>
              <a:t>Social media policies should include (at a minimum):</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7456CE-B908-45AC-B039-E81922BE5E8C}"/>
              </a:ext>
            </a:extLst>
          </p:cNvPr>
          <p:cNvSpPr>
            <a:spLocks noGrp="1"/>
          </p:cNvSpPr>
          <p:nvPr>
            <p:ph idx="1"/>
          </p:nvPr>
        </p:nvSpPr>
        <p:spPr>
          <a:xfrm>
            <a:off x="4920798" y="519953"/>
            <a:ext cx="6912614" cy="6024282"/>
          </a:xfrm>
        </p:spPr>
        <p:txBody>
          <a:bodyPr anchor="ctr">
            <a:normAutofit lnSpcReduction="10000"/>
          </a:bodyPr>
          <a:lstStyle/>
          <a:p>
            <a:r>
              <a:rPr lang="en-US" sz="3200" dirty="0">
                <a:solidFill>
                  <a:schemeClr val="tx2"/>
                </a:solidFill>
              </a:rPr>
              <a:t>Explanation of WHY the policy exists </a:t>
            </a:r>
          </a:p>
          <a:p>
            <a:pPr lvl="1"/>
            <a:r>
              <a:rPr lang="en-US" sz="3200" dirty="0">
                <a:solidFill>
                  <a:schemeClr val="tx2"/>
                </a:solidFill>
              </a:rPr>
              <a:t>You are committed to protecting their privacy and</a:t>
            </a:r>
          </a:p>
          <a:p>
            <a:pPr lvl="1"/>
            <a:r>
              <a:rPr lang="en-US" sz="3200" dirty="0">
                <a:solidFill>
                  <a:schemeClr val="tx2"/>
                </a:solidFill>
              </a:rPr>
              <a:t>Building strong relationships</a:t>
            </a:r>
          </a:p>
          <a:p>
            <a:r>
              <a:rPr lang="en-US" sz="3200" dirty="0">
                <a:solidFill>
                  <a:schemeClr val="tx2"/>
                </a:solidFill>
              </a:rPr>
              <a:t>How you handle friending and following</a:t>
            </a:r>
          </a:p>
          <a:p>
            <a:r>
              <a:rPr lang="en-US" sz="3200" dirty="0">
                <a:solidFill>
                  <a:schemeClr val="tx2"/>
                </a:solidFill>
              </a:rPr>
              <a:t>How you can be contacted</a:t>
            </a:r>
          </a:p>
          <a:p>
            <a:r>
              <a:rPr lang="en-US" sz="3200" dirty="0">
                <a:solidFill>
                  <a:schemeClr val="tx2"/>
                </a:solidFill>
              </a:rPr>
              <a:t>Use of business review sites</a:t>
            </a:r>
          </a:p>
          <a:p>
            <a:pPr lvl="1"/>
            <a:r>
              <a:rPr lang="en-US" sz="3200" dirty="0">
                <a:solidFill>
                  <a:schemeClr val="tx2"/>
                </a:solidFill>
              </a:rPr>
              <a:t>You don’t expect them to review practice</a:t>
            </a:r>
          </a:p>
          <a:p>
            <a:pPr lvl="1"/>
            <a:r>
              <a:rPr lang="en-US" sz="3200" dirty="0">
                <a:solidFill>
                  <a:schemeClr val="tx2"/>
                </a:solidFill>
              </a:rPr>
              <a:t>Won’t engage with them on business review sites or respond to comments</a:t>
            </a:r>
          </a:p>
          <a:p>
            <a:endParaRPr lang="en-US" sz="2000" dirty="0">
              <a:solidFill>
                <a:schemeClr val="tx2"/>
              </a:solidFill>
            </a:endParaRP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69333636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F219-DD03-48DD-AC8C-552ECC6F18FC}"/>
              </a:ext>
            </a:extLst>
          </p:cNvPr>
          <p:cNvSpPr>
            <a:spLocks noGrp="1"/>
          </p:cNvSpPr>
          <p:nvPr>
            <p:ph type="title"/>
          </p:nvPr>
        </p:nvSpPr>
        <p:spPr/>
        <p:txBody>
          <a:bodyPr/>
          <a:lstStyle/>
          <a:p>
            <a:r>
              <a:rPr lang="en-US" dirty="0"/>
              <a:t>Why do you need a social media policy? </a:t>
            </a:r>
          </a:p>
        </p:txBody>
      </p:sp>
      <p:sp>
        <p:nvSpPr>
          <p:cNvPr id="3" name="Content Placeholder 2">
            <a:extLst>
              <a:ext uri="{FF2B5EF4-FFF2-40B4-BE49-F238E27FC236}">
                <a16:creationId xmlns:a16="http://schemas.microsoft.com/office/drawing/2014/main" id="{4CE2FDA6-14AB-426F-9008-0D32C013BCFC}"/>
              </a:ext>
            </a:extLst>
          </p:cNvPr>
          <p:cNvSpPr>
            <a:spLocks noGrp="1"/>
          </p:cNvSpPr>
          <p:nvPr>
            <p:ph idx="1"/>
          </p:nvPr>
        </p:nvSpPr>
        <p:spPr/>
        <p:txBody>
          <a:bodyPr>
            <a:normAutofit/>
          </a:bodyPr>
          <a:lstStyle/>
          <a:p>
            <a:r>
              <a:rPr lang="en-US" sz="3600" dirty="0"/>
              <a:t>HIPAA</a:t>
            </a:r>
          </a:p>
          <a:p>
            <a:r>
              <a:rPr lang="en-US" sz="3600" dirty="0"/>
              <a:t>Client’s may not understand our ethical and legal boundaries</a:t>
            </a:r>
          </a:p>
          <a:p>
            <a:r>
              <a:rPr lang="en-US" sz="3600" dirty="0"/>
              <a:t>Creates clear expectations and informed consent; transparency and consistency </a:t>
            </a:r>
          </a:p>
        </p:txBody>
      </p:sp>
    </p:spTree>
    <p:extLst>
      <p:ext uri="{BB962C8B-B14F-4D97-AF65-F5344CB8AC3E}">
        <p14:creationId xmlns:p14="http://schemas.microsoft.com/office/powerpoint/2010/main" val="1232971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5D63-7156-45F2-9C70-85336738A923}"/>
              </a:ext>
            </a:extLst>
          </p:cNvPr>
          <p:cNvSpPr>
            <a:spLocks noGrp="1"/>
          </p:cNvSpPr>
          <p:nvPr>
            <p:ph type="title"/>
          </p:nvPr>
        </p:nvSpPr>
        <p:spPr/>
        <p:txBody>
          <a:bodyPr>
            <a:normAutofit/>
          </a:bodyPr>
          <a:lstStyle/>
          <a:p>
            <a:r>
              <a:rPr lang="en-US" dirty="0"/>
              <a:t>Social media Policies</a:t>
            </a:r>
          </a:p>
        </p:txBody>
      </p:sp>
      <p:sp>
        <p:nvSpPr>
          <p:cNvPr id="3" name="Content Placeholder 2">
            <a:extLst>
              <a:ext uri="{FF2B5EF4-FFF2-40B4-BE49-F238E27FC236}">
                <a16:creationId xmlns:a16="http://schemas.microsoft.com/office/drawing/2014/main" id="{4BB93150-284A-46EB-A45A-B6A6A87AE6B3}"/>
              </a:ext>
            </a:extLst>
          </p:cNvPr>
          <p:cNvSpPr>
            <a:spLocks noGrp="1"/>
          </p:cNvSpPr>
          <p:nvPr>
            <p:ph idx="1"/>
          </p:nvPr>
        </p:nvSpPr>
        <p:spPr>
          <a:xfrm>
            <a:off x="4772025" y="2011680"/>
            <a:ext cx="6524625" cy="4206240"/>
          </a:xfrm>
        </p:spPr>
        <p:txBody>
          <a:bodyPr>
            <a:normAutofit/>
          </a:bodyPr>
          <a:lstStyle/>
          <a:p>
            <a:r>
              <a:rPr lang="en-US" sz="3600" dirty="0">
                <a:hlinkClick r:id="rId3"/>
              </a:rPr>
              <a:t>Dr. Keely </a:t>
            </a:r>
            <a:r>
              <a:rPr lang="en-US" sz="3600" dirty="0" err="1">
                <a:hlinkClick r:id="rId3"/>
              </a:rPr>
              <a:t>Kolmes</a:t>
            </a:r>
            <a:r>
              <a:rPr lang="en-US" sz="3600" dirty="0">
                <a:hlinkClick r:id="rId3"/>
              </a:rPr>
              <a:t> social media policy info</a:t>
            </a:r>
            <a:endParaRPr lang="en-US" sz="3600" dirty="0"/>
          </a:p>
          <a:p>
            <a:r>
              <a:rPr lang="en-US" sz="3600" dirty="0">
                <a:hlinkClick r:id="rId4"/>
              </a:rPr>
              <a:t>Simple example</a:t>
            </a:r>
            <a:endParaRPr lang="en-US" sz="3600" dirty="0"/>
          </a:p>
          <a:p>
            <a:r>
              <a:rPr lang="en-US" sz="3600" dirty="0">
                <a:hlinkClick r:id="rId5"/>
              </a:rPr>
              <a:t>Teaching Example</a:t>
            </a:r>
            <a:endParaRPr lang="en-US" sz="3600" dirty="0"/>
          </a:p>
          <a:p>
            <a:r>
              <a:rPr lang="en-US" sz="3600" dirty="0">
                <a:hlinkClick r:id="rId6"/>
              </a:rPr>
              <a:t>Social-Media-Policy-Sample for non-profits</a:t>
            </a:r>
            <a:endParaRPr lang="en-US" sz="3600" dirty="0"/>
          </a:p>
        </p:txBody>
      </p:sp>
      <p:pic>
        <p:nvPicPr>
          <p:cNvPr id="4" name="Picture 3">
            <a:extLst>
              <a:ext uri="{FF2B5EF4-FFF2-40B4-BE49-F238E27FC236}">
                <a16:creationId xmlns:a16="http://schemas.microsoft.com/office/drawing/2014/main" id="{F8D1F54F-1469-4FF7-A802-15ED4DB34235}"/>
              </a:ext>
            </a:extLst>
          </p:cNvPr>
          <p:cNvPicPr>
            <a:picLocks noChangeAspect="1"/>
          </p:cNvPicPr>
          <p:nvPr/>
        </p:nvPicPr>
        <p:blipFill rotWithShape="1">
          <a:blip r:embed="rId7"/>
          <a:srcRect l="17603" r="17752"/>
          <a:stretch/>
        </p:blipFill>
        <p:spPr>
          <a:xfrm>
            <a:off x="792324" y="2011680"/>
            <a:ext cx="2251463" cy="2786231"/>
          </a:xfrm>
          <a:prstGeom prst="rect">
            <a:avLst/>
          </a:prstGeom>
        </p:spPr>
      </p:pic>
    </p:spTree>
    <p:extLst>
      <p:ext uri="{BB962C8B-B14F-4D97-AF65-F5344CB8AC3E}">
        <p14:creationId xmlns:p14="http://schemas.microsoft.com/office/powerpoint/2010/main" val="14617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02231-EEFB-4E74-92A7-F06E82B2E347}"/>
              </a:ext>
            </a:extLst>
          </p:cNvPr>
          <p:cNvSpPr>
            <a:spLocks noGrp="1"/>
          </p:cNvSpPr>
          <p:nvPr>
            <p:ph type="title"/>
          </p:nvPr>
        </p:nvSpPr>
        <p:spPr>
          <a:xfrm>
            <a:off x="622570" y="838646"/>
            <a:ext cx="3445179" cy="5180709"/>
          </a:xfrm>
        </p:spPr>
        <p:txBody>
          <a:bodyPr>
            <a:normAutofit/>
          </a:bodyPr>
          <a:lstStyle/>
          <a:p>
            <a:r>
              <a:rPr lang="en-US" sz="3600" dirty="0"/>
              <a:t>Question:</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D7FEAA-8C61-48B0-B127-32DEB0CB9645}"/>
              </a:ext>
            </a:extLst>
          </p:cNvPr>
          <p:cNvSpPr>
            <a:spLocks noGrp="1"/>
          </p:cNvSpPr>
          <p:nvPr>
            <p:ph idx="1"/>
          </p:nvPr>
        </p:nvSpPr>
        <p:spPr>
          <a:xfrm>
            <a:off x="5163671" y="838647"/>
            <a:ext cx="5823328" cy="5180708"/>
          </a:xfrm>
        </p:spPr>
        <p:txBody>
          <a:bodyPr anchor="ctr">
            <a:noAutofit/>
          </a:bodyPr>
          <a:lstStyle/>
          <a:p>
            <a:r>
              <a:rPr lang="en-US" sz="4000" dirty="0">
                <a:solidFill>
                  <a:schemeClr val="tx2"/>
                </a:solidFill>
              </a:rPr>
              <a:t>I feel completely comfortable using technology in my practice</a:t>
            </a:r>
          </a:p>
          <a:p>
            <a:r>
              <a:rPr lang="en-US" sz="4000" dirty="0">
                <a:solidFill>
                  <a:schemeClr val="tx2"/>
                </a:solidFill>
              </a:rPr>
              <a:t>I have some concerns about using technology in my practice</a:t>
            </a:r>
          </a:p>
          <a:p>
            <a:r>
              <a:rPr lang="en-US" sz="4000" dirty="0">
                <a:solidFill>
                  <a:schemeClr val="tx2"/>
                </a:solidFill>
              </a:rPr>
              <a:t>I am very concerned about using technology in my practice</a:t>
            </a:r>
          </a:p>
        </p:txBody>
      </p:sp>
      <p:sp>
        <p:nvSpPr>
          <p:cNvPr id="12"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191555540"/>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1051-74F7-4096-9697-8FD92745E3AC}"/>
              </a:ext>
            </a:extLst>
          </p:cNvPr>
          <p:cNvSpPr>
            <a:spLocks noGrp="1"/>
          </p:cNvSpPr>
          <p:nvPr>
            <p:ph type="title"/>
          </p:nvPr>
        </p:nvSpPr>
        <p:spPr>
          <a:xfrm>
            <a:off x="802641" y="284176"/>
            <a:ext cx="7848261" cy="1508760"/>
          </a:xfrm>
        </p:spPr>
        <p:txBody>
          <a:bodyPr>
            <a:normAutofit/>
          </a:bodyPr>
          <a:lstStyle/>
          <a:p>
            <a:r>
              <a:rPr lang="en-US" dirty="0"/>
              <a:t>Social media policies </a:t>
            </a:r>
            <a:br>
              <a:rPr lang="en-US" dirty="0"/>
            </a:br>
            <a:r>
              <a:rPr lang="en-US" dirty="0"/>
              <a:t>Beyond clients…</a:t>
            </a:r>
          </a:p>
        </p:txBody>
      </p:sp>
      <p:sp>
        <p:nvSpPr>
          <p:cNvPr id="3" name="Content Placeholder 2">
            <a:extLst>
              <a:ext uri="{FF2B5EF4-FFF2-40B4-BE49-F238E27FC236}">
                <a16:creationId xmlns:a16="http://schemas.microsoft.com/office/drawing/2014/main" id="{8F95CFA7-681E-4569-A337-08A90A8DF7B4}"/>
              </a:ext>
            </a:extLst>
          </p:cNvPr>
          <p:cNvSpPr>
            <a:spLocks noGrp="1"/>
          </p:cNvSpPr>
          <p:nvPr>
            <p:ph idx="1"/>
          </p:nvPr>
        </p:nvSpPr>
        <p:spPr>
          <a:xfrm>
            <a:off x="802641" y="2011680"/>
            <a:ext cx="7848261" cy="4206240"/>
          </a:xfrm>
        </p:spPr>
        <p:txBody>
          <a:bodyPr>
            <a:normAutofit/>
          </a:bodyPr>
          <a:lstStyle/>
          <a:p>
            <a:r>
              <a:rPr lang="en-US" sz="2800" dirty="0"/>
              <a:t>Informs clients, practitioners, volunteers about:</a:t>
            </a:r>
          </a:p>
          <a:p>
            <a:pPr lvl="1"/>
            <a:r>
              <a:rPr lang="en-US" sz="2800" dirty="0"/>
              <a:t>Release of info</a:t>
            </a:r>
          </a:p>
          <a:p>
            <a:pPr lvl="1"/>
            <a:r>
              <a:rPr lang="en-US" sz="2800" dirty="0"/>
              <a:t>Conflict of interest</a:t>
            </a:r>
          </a:p>
          <a:p>
            <a:pPr lvl="1"/>
            <a:r>
              <a:rPr lang="en-US" sz="2800" dirty="0"/>
              <a:t>Client privacy and confidentiality</a:t>
            </a:r>
          </a:p>
          <a:p>
            <a:pPr lvl="1"/>
            <a:r>
              <a:rPr lang="en-US" sz="2800" dirty="0"/>
              <a:t>Online ethics</a:t>
            </a:r>
          </a:p>
          <a:p>
            <a:pPr lvl="1"/>
            <a:r>
              <a:rPr lang="en-US" sz="2800" dirty="0"/>
              <a:t>Expectations of personal and professional use of social media while at work</a:t>
            </a:r>
          </a:p>
          <a:p>
            <a:pPr lvl="1"/>
            <a:r>
              <a:rPr lang="en-US" sz="2800" dirty="0"/>
              <a:t>Other social media and technology issues within the organization</a:t>
            </a:r>
          </a:p>
          <a:p>
            <a:pPr marL="0" indent="0">
              <a:buNone/>
            </a:pPr>
            <a:endParaRPr lang="en-US" dirty="0"/>
          </a:p>
        </p:txBody>
      </p:sp>
      <p:sp>
        <p:nvSpPr>
          <p:cNvPr id="135" name="Rectangle 134">
            <a:extLst>
              <a:ext uri="{FF2B5EF4-FFF2-40B4-BE49-F238E27FC236}">
                <a16:creationId xmlns:a16="http://schemas.microsoft.com/office/drawing/2014/main" id="{DE7EB6A4-EA63-4EFE-8D69-CC5CD46C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5534" y="0"/>
            <a:ext cx="315234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470D194C-45E9-4950-89E7-B48AF195B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601513"/>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ogo tik tok">
            <a:extLst>
              <a:ext uri="{FF2B5EF4-FFF2-40B4-BE49-F238E27FC236}">
                <a16:creationId xmlns:a16="http://schemas.microsoft.com/office/drawing/2014/main" id="{7341C728-F76D-46DF-9074-E4456384DA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9620" y="800101"/>
            <a:ext cx="1318614" cy="1318614"/>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625887E-338E-45A4-A059-CED915B2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2575502"/>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6668E1-6F98-43B7-9A3C-E4244B9B8110}"/>
              </a:ext>
            </a:extLst>
          </p:cNvPr>
          <p:cNvPicPr>
            <a:picLocks noChangeAspect="1"/>
          </p:cNvPicPr>
          <p:nvPr/>
        </p:nvPicPr>
        <p:blipFill>
          <a:blip r:embed="rId4"/>
          <a:stretch>
            <a:fillRect/>
          </a:stretch>
        </p:blipFill>
        <p:spPr>
          <a:xfrm>
            <a:off x="9999620" y="2774090"/>
            <a:ext cx="1318614" cy="1318614"/>
          </a:xfrm>
          <a:prstGeom prst="rect">
            <a:avLst/>
          </a:prstGeom>
        </p:spPr>
      </p:pic>
      <p:sp>
        <p:nvSpPr>
          <p:cNvPr id="141" name="Rectangle 140">
            <a:extLst>
              <a:ext uri="{FF2B5EF4-FFF2-40B4-BE49-F238E27FC236}">
                <a16:creationId xmlns:a16="http://schemas.microsoft.com/office/drawing/2014/main" id="{07BD07DF-0F0B-4DB1-B4CF-38C195F9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4549491"/>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469B6E-899A-43BF-8AB0-CA94080F20FD}"/>
              </a:ext>
            </a:extLst>
          </p:cNvPr>
          <p:cNvPicPr>
            <a:picLocks noChangeAspect="1"/>
          </p:cNvPicPr>
          <p:nvPr/>
        </p:nvPicPr>
        <p:blipFill>
          <a:blip r:embed="rId5"/>
          <a:stretch>
            <a:fillRect/>
          </a:stretch>
        </p:blipFill>
        <p:spPr>
          <a:xfrm>
            <a:off x="9836846" y="4996345"/>
            <a:ext cx="1644162" cy="822081"/>
          </a:xfrm>
          <a:prstGeom prst="rect">
            <a:avLst/>
          </a:prstGeom>
        </p:spPr>
      </p:pic>
    </p:spTree>
    <p:extLst>
      <p:ext uri="{BB962C8B-B14F-4D97-AF65-F5344CB8AC3E}">
        <p14:creationId xmlns:p14="http://schemas.microsoft.com/office/powerpoint/2010/main" val="2957737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CD3D-60B7-49B3-BE79-CB791724FE7F}"/>
              </a:ext>
            </a:extLst>
          </p:cNvPr>
          <p:cNvSpPr>
            <a:spLocks noGrp="1"/>
          </p:cNvSpPr>
          <p:nvPr>
            <p:ph type="title"/>
          </p:nvPr>
        </p:nvSpPr>
        <p:spPr>
          <a:xfrm>
            <a:off x="802641" y="284176"/>
            <a:ext cx="7848261" cy="1508760"/>
          </a:xfrm>
        </p:spPr>
        <p:txBody>
          <a:bodyPr>
            <a:normAutofit/>
          </a:bodyPr>
          <a:lstStyle/>
          <a:p>
            <a:r>
              <a:rPr lang="en-US" dirty="0"/>
              <a:t>Technology and organizational environment</a:t>
            </a:r>
          </a:p>
        </p:txBody>
      </p:sp>
      <p:sp>
        <p:nvSpPr>
          <p:cNvPr id="3" name="Content Placeholder 2">
            <a:extLst>
              <a:ext uri="{FF2B5EF4-FFF2-40B4-BE49-F238E27FC236}">
                <a16:creationId xmlns:a16="http://schemas.microsoft.com/office/drawing/2014/main" id="{BE9FF35C-7A0C-40AB-B3DB-8926F64EFD51}"/>
              </a:ext>
            </a:extLst>
          </p:cNvPr>
          <p:cNvSpPr>
            <a:spLocks noGrp="1"/>
          </p:cNvSpPr>
          <p:nvPr>
            <p:ph idx="1"/>
          </p:nvPr>
        </p:nvSpPr>
        <p:spPr>
          <a:xfrm>
            <a:off x="802641" y="2011680"/>
            <a:ext cx="7848261" cy="4206240"/>
          </a:xfrm>
        </p:spPr>
        <p:txBody>
          <a:bodyPr>
            <a:normAutofit/>
          </a:bodyPr>
          <a:lstStyle/>
          <a:p>
            <a:pPr lvl="0"/>
            <a:r>
              <a:rPr lang="en-US" sz="2800" dirty="0"/>
              <a:t>What is the culture of organization regarding technology?</a:t>
            </a:r>
          </a:p>
          <a:p>
            <a:pPr lvl="1"/>
            <a:r>
              <a:rPr lang="en-US" sz="2800" dirty="0"/>
              <a:t>How do you know?</a:t>
            </a:r>
          </a:p>
          <a:p>
            <a:pPr lvl="1"/>
            <a:r>
              <a:rPr lang="en-US" sz="2800" dirty="0"/>
              <a:t>How is this communicated?</a:t>
            </a:r>
          </a:p>
          <a:p>
            <a:pPr lvl="1"/>
            <a:r>
              <a:rPr lang="en-US" sz="2800" dirty="0"/>
              <a:t>Check personal cell phones at work? Texts? Personal calls? </a:t>
            </a:r>
          </a:p>
          <a:p>
            <a:pPr lvl="1"/>
            <a:r>
              <a:rPr lang="en-US" sz="2800" dirty="0"/>
              <a:t>Access Facebook/Snapchat/Instagram/</a:t>
            </a:r>
            <a:r>
              <a:rPr lang="en-US" sz="2800" dirty="0" err="1"/>
              <a:t>Tik</a:t>
            </a:r>
            <a:r>
              <a:rPr lang="en-US" sz="2800" dirty="0"/>
              <a:t> Tok during lunch house? </a:t>
            </a:r>
          </a:p>
          <a:p>
            <a:pPr lvl="1"/>
            <a:r>
              <a:rPr lang="en-US" sz="2800" dirty="0"/>
              <a:t>Respond to work emails after hours?</a:t>
            </a:r>
          </a:p>
          <a:p>
            <a:endParaRPr lang="en-US" dirty="0"/>
          </a:p>
        </p:txBody>
      </p:sp>
      <p:sp>
        <p:nvSpPr>
          <p:cNvPr id="12" name="Rectangle 11">
            <a:extLst>
              <a:ext uri="{FF2B5EF4-FFF2-40B4-BE49-F238E27FC236}">
                <a16:creationId xmlns:a16="http://schemas.microsoft.com/office/drawing/2014/main" id="{DE7EB6A4-EA63-4EFE-8D69-CC5CD46C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5534" y="0"/>
            <a:ext cx="315234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70D194C-45E9-4950-89E7-B48AF195B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601513"/>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AF49BC-2AB5-436D-8D40-5D7DE643D7B0}"/>
              </a:ext>
            </a:extLst>
          </p:cNvPr>
          <p:cNvPicPr>
            <a:picLocks noChangeAspect="1"/>
          </p:cNvPicPr>
          <p:nvPr/>
        </p:nvPicPr>
        <p:blipFill>
          <a:blip r:embed="rId3"/>
          <a:stretch>
            <a:fillRect/>
          </a:stretch>
        </p:blipFill>
        <p:spPr>
          <a:xfrm>
            <a:off x="9999620" y="800101"/>
            <a:ext cx="1318614" cy="1318614"/>
          </a:xfrm>
          <a:prstGeom prst="rect">
            <a:avLst/>
          </a:prstGeom>
        </p:spPr>
      </p:pic>
      <p:sp>
        <p:nvSpPr>
          <p:cNvPr id="16" name="Rectangle 15">
            <a:extLst>
              <a:ext uri="{FF2B5EF4-FFF2-40B4-BE49-F238E27FC236}">
                <a16:creationId xmlns:a16="http://schemas.microsoft.com/office/drawing/2014/main" id="{7625887E-338E-45A4-A059-CED915B2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2575502"/>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8B58FC-C145-4401-A039-3F7AD058437B}"/>
              </a:ext>
            </a:extLst>
          </p:cNvPr>
          <p:cNvPicPr>
            <a:picLocks noChangeAspect="1"/>
          </p:cNvPicPr>
          <p:nvPr/>
        </p:nvPicPr>
        <p:blipFill>
          <a:blip r:embed="rId4"/>
          <a:stretch>
            <a:fillRect/>
          </a:stretch>
        </p:blipFill>
        <p:spPr>
          <a:xfrm>
            <a:off x="9999620" y="2774090"/>
            <a:ext cx="1318614" cy="1318614"/>
          </a:xfrm>
          <a:prstGeom prst="rect">
            <a:avLst/>
          </a:prstGeom>
        </p:spPr>
      </p:pic>
      <p:sp>
        <p:nvSpPr>
          <p:cNvPr id="18" name="Rectangle 17">
            <a:extLst>
              <a:ext uri="{FF2B5EF4-FFF2-40B4-BE49-F238E27FC236}">
                <a16:creationId xmlns:a16="http://schemas.microsoft.com/office/drawing/2014/main" id="{07BD07DF-0F0B-4DB1-B4CF-38C195F9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4549491"/>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2067CC-EFA7-4405-8FE2-C3C35E2D8FE2}"/>
              </a:ext>
            </a:extLst>
          </p:cNvPr>
          <p:cNvPicPr>
            <a:picLocks noChangeAspect="1"/>
          </p:cNvPicPr>
          <p:nvPr/>
        </p:nvPicPr>
        <p:blipFill>
          <a:blip r:embed="rId5"/>
          <a:stretch>
            <a:fillRect/>
          </a:stretch>
        </p:blipFill>
        <p:spPr>
          <a:xfrm>
            <a:off x="9836846" y="4947021"/>
            <a:ext cx="1644162" cy="920730"/>
          </a:xfrm>
          <a:prstGeom prst="rect">
            <a:avLst/>
          </a:prstGeom>
        </p:spPr>
      </p:pic>
    </p:spTree>
    <p:extLst>
      <p:ext uri="{BB962C8B-B14F-4D97-AF65-F5344CB8AC3E}">
        <p14:creationId xmlns:p14="http://schemas.microsoft.com/office/powerpoint/2010/main" val="1526992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D16-AD18-4B58-9C2D-923F20746714}"/>
              </a:ext>
            </a:extLst>
          </p:cNvPr>
          <p:cNvSpPr>
            <a:spLocks noGrp="1"/>
          </p:cNvSpPr>
          <p:nvPr>
            <p:ph type="title"/>
          </p:nvPr>
        </p:nvSpPr>
        <p:spPr/>
        <p:txBody>
          <a:bodyPr>
            <a:normAutofit/>
          </a:bodyPr>
          <a:lstStyle/>
          <a:p>
            <a:r>
              <a:rPr lang="en-US" dirty="0"/>
              <a:t>Online presence</a:t>
            </a:r>
          </a:p>
        </p:txBody>
      </p:sp>
      <p:sp>
        <p:nvSpPr>
          <p:cNvPr id="3" name="Content Placeholder 2">
            <a:extLst>
              <a:ext uri="{FF2B5EF4-FFF2-40B4-BE49-F238E27FC236}">
                <a16:creationId xmlns:a16="http://schemas.microsoft.com/office/drawing/2014/main" id="{81DC8A9D-6F9C-4FD8-BF68-E5090D9E2214}"/>
              </a:ext>
            </a:extLst>
          </p:cNvPr>
          <p:cNvSpPr>
            <a:spLocks noGrp="1"/>
          </p:cNvSpPr>
          <p:nvPr>
            <p:ph idx="1"/>
          </p:nvPr>
        </p:nvSpPr>
        <p:spPr>
          <a:xfrm>
            <a:off x="1202920" y="2011680"/>
            <a:ext cx="6263640" cy="4206240"/>
          </a:xfrm>
        </p:spPr>
        <p:txBody>
          <a:bodyPr>
            <a:normAutofit fontScale="92500" lnSpcReduction="10000"/>
          </a:bodyPr>
          <a:lstStyle/>
          <a:p>
            <a:r>
              <a:rPr lang="en-US" sz="2800" dirty="0"/>
              <a:t>What is your online footprint?</a:t>
            </a:r>
          </a:p>
          <a:p>
            <a:pPr lvl="1"/>
            <a:r>
              <a:rPr lang="en-US" sz="2800" dirty="0"/>
              <a:t>Google yourself</a:t>
            </a:r>
          </a:p>
          <a:p>
            <a:pPr lvl="1"/>
            <a:r>
              <a:rPr lang="en-US" sz="2800" dirty="0"/>
              <a:t>What are your privacy setting for social medial sites?</a:t>
            </a:r>
          </a:p>
          <a:p>
            <a:pPr lvl="1"/>
            <a:r>
              <a:rPr lang="en-US" sz="2800" dirty="0"/>
              <a:t>Would it help to direct traffic to professional website?</a:t>
            </a:r>
          </a:p>
          <a:p>
            <a:r>
              <a:rPr lang="en-US" sz="2800" dirty="0"/>
              <a:t>How do you communicate online privacy issues with clients?</a:t>
            </a:r>
          </a:p>
          <a:p>
            <a:pPr lvl="1"/>
            <a:r>
              <a:rPr lang="en-US" sz="2800" dirty="0"/>
              <a:t>Do you discuss appropriate means of communication? Social Media boundaries?</a:t>
            </a:r>
          </a:p>
          <a:p>
            <a:endParaRPr lang="en-US" dirty="0"/>
          </a:p>
        </p:txBody>
      </p:sp>
      <p:pic>
        <p:nvPicPr>
          <p:cNvPr id="4" name="Picture 3">
            <a:extLst>
              <a:ext uri="{FF2B5EF4-FFF2-40B4-BE49-F238E27FC236}">
                <a16:creationId xmlns:a16="http://schemas.microsoft.com/office/drawing/2014/main" id="{3401801A-CC90-4B9E-9DC2-30FC0CE3A4F9}"/>
              </a:ext>
            </a:extLst>
          </p:cNvPr>
          <p:cNvPicPr>
            <a:picLocks noChangeAspect="1"/>
          </p:cNvPicPr>
          <p:nvPr/>
        </p:nvPicPr>
        <p:blipFill rotWithShape="1">
          <a:blip r:embed="rId3"/>
          <a:srcRect l="12376" r="6817"/>
          <a:stretch/>
        </p:blipFill>
        <p:spPr>
          <a:xfrm>
            <a:off x="7793566" y="2121962"/>
            <a:ext cx="3045384" cy="3768724"/>
          </a:xfrm>
          <a:prstGeom prst="rect">
            <a:avLst/>
          </a:prstGeom>
        </p:spPr>
      </p:pic>
    </p:spTree>
    <p:extLst>
      <p:ext uri="{BB962C8B-B14F-4D97-AF65-F5344CB8AC3E}">
        <p14:creationId xmlns:p14="http://schemas.microsoft.com/office/powerpoint/2010/main" val="3809464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CC89735-EFB7-4EA7-BE4C-78310EF2A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AF2C4F-C608-4E39-89D5-710AA1D72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0D7520-FE6C-4F33-9C2E-9B026B9BF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8FF484-1E57-4603-B926-781FE0378DBD}"/>
              </a:ext>
            </a:extLst>
          </p:cNvPr>
          <p:cNvSpPr>
            <a:spLocks noGrp="1"/>
          </p:cNvSpPr>
          <p:nvPr>
            <p:ph type="title"/>
          </p:nvPr>
        </p:nvSpPr>
        <p:spPr>
          <a:xfrm>
            <a:off x="7663070" y="2338928"/>
            <a:ext cx="4134677" cy="1508760"/>
          </a:xfrm>
        </p:spPr>
        <p:txBody>
          <a:bodyPr>
            <a:normAutofit/>
          </a:bodyPr>
          <a:lstStyle/>
          <a:p>
            <a:r>
              <a:rPr lang="en-US" dirty="0"/>
              <a:t>Technology goals/changes</a:t>
            </a:r>
          </a:p>
        </p:txBody>
      </p:sp>
      <p:graphicFrame>
        <p:nvGraphicFramePr>
          <p:cNvPr id="7" name="Content Placeholder 4">
            <a:extLst>
              <a:ext uri="{FF2B5EF4-FFF2-40B4-BE49-F238E27FC236}">
                <a16:creationId xmlns:a16="http://schemas.microsoft.com/office/drawing/2014/main" id="{A9B8D8D2-8ACF-45EC-9C56-B8C93B36F86C}"/>
              </a:ext>
            </a:extLst>
          </p:cNvPr>
          <p:cNvGraphicFramePr>
            <a:graphicFrameLocks noGrp="1"/>
          </p:cNvGraphicFramePr>
          <p:nvPr>
            <p:ph idx="1"/>
            <p:extLst>
              <p:ext uri="{D42A27DB-BD31-4B8C-83A1-F6EECF244321}">
                <p14:modId xmlns:p14="http://schemas.microsoft.com/office/powerpoint/2010/main" val="1072831206"/>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084854"/>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999A5-AA4B-4ECA-BC63-875AFB7A6D93}"/>
              </a:ext>
            </a:extLst>
          </p:cNvPr>
          <p:cNvSpPr>
            <a:spLocks noGrp="1"/>
          </p:cNvSpPr>
          <p:nvPr>
            <p:ph type="title"/>
          </p:nvPr>
        </p:nvSpPr>
        <p:spPr>
          <a:xfrm>
            <a:off x="622570" y="838646"/>
            <a:ext cx="3445179" cy="5180709"/>
          </a:xfrm>
        </p:spPr>
        <p:txBody>
          <a:bodyPr>
            <a:normAutofit/>
          </a:bodyPr>
          <a:lstStyle/>
          <a:p>
            <a:r>
              <a:rPr lang="en-US" sz="3600"/>
              <a:t>Check out</a:t>
            </a:r>
          </a:p>
        </p:txBody>
      </p:sp>
      <p:sp useBgFill="1">
        <p:nvSpPr>
          <p:cNvPr id="2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660DA7-2985-41EB-8E3C-5D24E49D5F4B}"/>
              </a:ext>
            </a:extLst>
          </p:cNvPr>
          <p:cNvSpPr>
            <a:spLocks noGrp="1"/>
          </p:cNvSpPr>
          <p:nvPr>
            <p:ph idx="1"/>
          </p:nvPr>
        </p:nvSpPr>
        <p:spPr>
          <a:xfrm>
            <a:off x="5163671" y="838647"/>
            <a:ext cx="5823328" cy="5180708"/>
          </a:xfrm>
        </p:spPr>
        <p:txBody>
          <a:bodyPr anchor="ctr">
            <a:normAutofit/>
          </a:bodyPr>
          <a:lstStyle/>
          <a:p>
            <a:r>
              <a:rPr lang="en-US" sz="3200" dirty="0">
                <a:solidFill>
                  <a:schemeClr val="tx2"/>
                </a:solidFill>
              </a:rPr>
              <a:t>One thing you are taking away</a:t>
            </a:r>
          </a:p>
          <a:p>
            <a:pPr marL="0" indent="0">
              <a:buNone/>
            </a:pPr>
            <a:r>
              <a:rPr lang="en-US" sz="3200" dirty="0">
                <a:solidFill>
                  <a:schemeClr val="tx2"/>
                </a:solidFill>
              </a:rPr>
              <a:t>OR</a:t>
            </a:r>
          </a:p>
          <a:p>
            <a:r>
              <a:rPr lang="en-US" sz="3200" dirty="0">
                <a:solidFill>
                  <a:schemeClr val="tx2"/>
                </a:solidFill>
              </a:rPr>
              <a:t>One question you still have about technology and social work</a:t>
            </a:r>
          </a:p>
          <a:p>
            <a:pPr marL="0" indent="0">
              <a:buNone/>
            </a:pPr>
            <a:r>
              <a:rPr lang="en-US" sz="3200" dirty="0">
                <a:solidFill>
                  <a:schemeClr val="tx2"/>
                </a:solidFill>
              </a:rPr>
              <a:t>OR</a:t>
            </a:r>
          </a:p>
          <a:p>
            <a:r>
              <a:rPr lang="en-US" sz="3200" dirty="0">
                <a:solidFill>
                  <a:schemeClr val="tx2"/>
                </a:solidFill>
              </a:rPr>
              <a:t>One thing you want this group to know</a:t>
            </a:r>
          </a:p>
        </p:txBody>
      </p:sp>
      <p:sp>
        <p:nvSpPr>
          <p:cNvPr id="21" name="Rectangle 11">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08247709"/>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810DC0-66C7-4366-88EA-6E664FD3C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42D072A-532A-416F-8B5A-995223B6F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E37C457-7FF0-4667-A6EC-A46F0D988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7470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company name&#10;&#10;Description automatically generated">
            <a:extLst>
              <a:ext uri="{FF2B5EF4-FFF2-40B4-BE49-F238E27FC236}">
                <a16:creationId xmlns:a16="http://schemas.microsoft.com/office/drawing/2014/main" id="{CBD12D3B-F5C1-446E-94FD-88F0549590E3}"/>
              </a:ext>
            </a:extLst>
          </p:cNvPr>
          <p:cNvPicPr>
            <a:picLocks noChangeAspect="1"/>
          </p:cNvPicPr>
          <p:nvPr/>
        </p:nvPicPr>
        <p:blipFill>
          <a:blip r:embed="rId3"/>
          <a:stretch>
            <a:fillRect/>
          </a:stretch>
        </p:blipFill>
        <p:spPr>
          <a:xfrm>
            <a:off x="4750632" y="640080"/>
            <a:ext cx="2690736" cy="2697480"/>
          </a:xfrm>
          <a:prstGeom prst="rect">
            <a:avLst/>
          </a:prstGeom>
        </p:spPr>
      </p:pic>
      <p:sp>
        <p:nvSpPr>
          <p:cNvPr id="30" name="Rectangle 29">
            <a:extLst>
              <a:ext uri="{FF2B5EF4-FFF2-40B4-BE49-F238E27FC236}">
                <a16:creationId xmlns:a16="http://schemas.microsoft.com/office/drawing/2014/main" id="{8392D80A-4D59-4C8C-B09F-E15CF3BB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ED80C8C0-7C0C-4089-BBA1-C586AF4E5A7B}"/>
              </a:ext>
            </a:extLst>
          </p:cNvPr>
          <p:cNvSpPr>
            <a:spLocks noGrp="1"/>
          </p:cNvSpPr>
          <p:nvPr>
            <p:ph type="title"/>
          </p:nvPr>
        </p:nvSpPr>
        <p:spPr>
          <a:xfrm>
            <a:off x="357851" y="3543939"/>
            <a:ext cx="11471565" cy="1739347"/>
          </a:xfrm>
        </p:spPr>
        <p:txBody>
          <a:bodyPr vert="horz" lIns="91440" tIns="45720" rIns="91440" bIns="45720" rtlCol="0" anchor="ctr">
            <a:normAutofit/>
          </a:bodyPr>
          <a:lstStyle/>
          <a:p>
            <a:r>
              <a:rPr lang="en-US" dirty="0"/>
              <a:t>Thank you!</a:t>
            </a:r>
            <a:br>
              <a:rPr lang="en-US" dirty="0"/>
            </a:br>
            <a:r>
              <a:rPr lang="en-US" sz="2400" dirty="0">
                <a:solidFill>
                  <a:schemeClr val="tx1"/>
                </a:solidFill>
                <a:hlinkClick r:id="rId4">
                  <a:extLst>
                    <a:ext uri="{A12FA001-AC4F-418D-AE19-62706E023703}">
                      <ahyp:hlinkClr xmlns:ahyp="http://schemas.microsoft.com/office/drawing/2018/hyperlinkcolor" val="tx"/>
                    </a:ext>
                  </a:extLst>
                </a:hlinkClick>
              </a:rPr>
              <a:t>kvondelinde@gmail.com</a:t>
            </a:r>
            <a:br>
              <a:rPr lang="en-US" sz="2400" dirty="0"/>
            </a:br>
            <a:r>
              <a:rPr lang="en-US" sz="2400" dirty="0"/>
              <a:t>kmcvconsulting.org </a:t>
            </a:r>
          </a:p>
        </p:txBody>
      </p:sp>
      <p:sp>
        <p:nvSpPr>
          <p:cNvPr id="32" name="Rectangle 31">
            <a:extLst>
              <a:ext uri="{FF2B5EF4-FFF2-40B4-BE49-F238E27FC236}">
                <a16:creationId xmlns:a16="http://schemas.microsoft.com/office/drawing/2014/main" id="{3F544EAE-A5B1-4C64-98EA-6D042FBA1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73573"/>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62CED637-B51B-46B0-9442-5507AEF9FDAE}"/>
              </a:ext>
            </a:extLst>
          </p:cNvPr>
          <p:cNvSpPr>
            <a:spLocks noGrp="1"/>
          </p:cNvSpPr>
          <p:nvPr>
            <p:ph type="body" idx="1"/>
          </p:nvPr>
        </p:nvSpPr>
        <p:spPr>
          <a:xfrm>
            <a:off x="362584" y="5493670"/>
            <a:ext cx="11466832" cy="457200"/>
          </a:xfrm>
        </p:spPr>
        <p:txBody>
          <a:bodyPr vert="horz" lIns="91440" tIns="45720" rIns="91440" bIns="45720" rtlCol="0">
            <a:normAutofit fontScale="25000" lnSpcReduction="20000"/>
          </a:bodyPr>
          <a:lstStyle/>
          <a:p>
            <a:r>
              <a:rPr lang="en-US" sz="500"/>
              <a:t>Contact me!</a:t>
            </a:r>
          </a:p>
          <a:p>
            <a:r>
              <a:rPr lang="en-US" sz="500"/>
              <a:t>Katie Ciorba VonDeLinde, KMCV Consulting, LLC</a:t>
            </a:r>
          </a:p>
          <a:p>
            <a:r>
              <a:rPr lang="en-US" sz="500">
                <a:hlinkClick r:id="rId4">
                  <a:extLst>
                    <a:ext uri="{A12FA001-AC4F-418D-AE19-62706E023703}">
                      <ahyp:hlinkClr xmlns:ahyp="http://schemas.microsoft.com/office/drawing/2018/hyperlinkcolor" val="tx"/>
                    </a:ext>
                  </a:extLst>
                </a:hlinkClick>
              </a:rPr>
              <a:t>kvondelinde@gmail.com</a:t>
            </a:r>
            <a:endParaRPr lang="en-US" sz="500"/>
          </a:p>
          <a:p>
            <a:r>
              <a:rPr lang="en-US" sz="500"/>
              <a:t>314-775-9517</a:t>
            </a:r>
          </a:p>
        </p:txBody>
      </p:sp>
    </p:spTree>
    <p:extLst>
      <p:ext uri="{BB962C8B-B14F-4D97-AF65-F5344CB8AC3E}">
        <p14:creationId xmlns:p14="http://schemas.microsoft.com/office/powerpoint/2010/main" val="3593995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9EBC-01A0-4503-8A5C-916D8032AE00}"/>
              </a:ext>
            </a:extLst>
          </p:cNvPr>
          <p:cNvSpPr>
            <a:spLocks noGrp="1"/>
          </p:cNvSpPr>
          <p:nvPr>
            <p:ph type="title"/>
          </p:nvPr>
        </p:nvSpPr>
        <p:spPr/>
        <p:txBody>
          <a:bodyPr/>
          <a:lstStyle/>
          <a:p>
            <a:r>
              <a:rPr lang="en-US"/>
              <a:t>Resources:</a:t>
            </a:r>
            <a:endParaRPr lang="en-US" dirty="0"/>
          </a:p>
        </p:txBody>
      </p:sp>
      <p:sp>
        <p:nvSpPr>
          <p:cNvPr id="3" name="Content Placeholder 2">
            <a:extLst>
              <a:ext uri="{FF2B5EF4-FFF2-40B4-BE49-F238E27FC236}">
                <a16:creationId xmlns:a16="http://schemas.microsoft.com/office/drawing/2014/main" id="{BC343B0D-C31B-429E-BC8D-662CF8B91E9E}"/>
              </a:ext>
            </a:extLst>
          </p:cNvPr>
          <p:cNvSpPr>
            <a:spLocks noGrp="1"/>
          </p:cNvSpPr>
          <p:nvPr>
            <p:ph idx="1"/>
          </p:nvPr>
        </p:nvSpPr>
        <p:spPr/>
        <p:txBody>
          <a:bodyPr>
            <a:normAutofit fontScale="85000" lnSpcReduction="20000"/>
          </a:bodyPr>
          <a:lstStyle/>
          <a:p>
            <a:r>
              <a:rPr lang="en-US" dirty="0"/>
              <a:t>Barsky, Allen. (2020). Ethical Exceptions for Social Workers in Light of the COVID-19 Pandemic and Physical Distancing. </a:t>
            </a:r>
            <a:r>
              <a:rPr lang="en-US" dirty="0">
                <a:hlinkClick r:id="rId3"/>
              </a:rPr>
              <a:t>https://www.socialworker.com/feature-articles/ethics-articles/ethical-exceptions-social-workers-in-light-of-covid-19-pandemic-physical-distancing/</a:t>
            </a:r>
            <a:endParaRPr lang="en-US" dirty="0"/>
          </a:p>
          <a:p>
            <a:r>
              <a:rPr lang="en-US" dirty="0"/>
              <a:t>Barsky, Allan. (2017). Ethics Alive! The 2017 NASW Code of Ethics: What’s New? </a:t>
            </a:r>
            <a:r>
              <a:rPr lang="en-US" dirty="0">
                <a:hlinkClick r:id="rId4"/>
              </a:rPr>
              <a:t>www.socialworker.com/feature-articles/the-2017-nasw-code-of-ethics-whats-new/</a:t>
            </a:r>
            <a:endParaRPr lang="en-US" dirty="0"/>
          </a:p>
          <a:p>
            <a:r>
              <a:rPr lang="en-US" dirty="0" err="1"/>
              <a:t>Granich</a:t>
            </a:r>
            <a:r>
              <a:rPr lang="en-US" dirty="0"/>
              <a:t>, S. Duty to Warn, Duty to Protect. The New Social Worker. </a:t>
            </a:r>
            <a:r>
              <a:rPr lang="en-US" dirty="0">
                <a:hlinkClick r:id="rId5"/>
              </a:rPr>
              <a:t>https://www.socialworker.com/feature-articles/ethics-articles/Duty_to_Warn%2C_Duty_to_Protect/</a:t>
            </a:r>
            <a:endParaRPr lang="en-US" dirty="0"/>
          </a:p>
          <a:p>
            <a:r>
              <a:rPr lang="en-US" dirty="0"/>
              <a:t>Hartman, Jesse. (2018). How to Write a Social Media Policy for Your Therapy Practice. </a:t>
            </a:r>
            <a:r>
              <a:rPr lang="en-US" dirty="0">
                <a:hlinkClick r:id="rId6"/>
              </a:rPr>
              <a:t>https://web.wellness-institute.org/blog/how-to-write-a-social-media-policy-for-your-therapy-practice</a:t>
            </a:r>
            <a:endParaRPr lang="en-US" dirty="0"/>
          </a:p>
          <a:p>
            <a:r>
              <a:rPr lang="en-US" dirty="0"/>
              <a:t>Reamer, Frederick. Developing a Social Media Ethics Policy. (2011). </a:t>
            </a:r>
            <a:r>
              <a:rPr lang="en-US" u="sng" dirty="0">
                <a:hlinkClick r:id="rId7"/>
              </a:rPr>
              <a:t>http://www.socialworktoday.com/news/eoe_070111.shtml</a:t>
            </a:r>
            <a:endParaRPr lang="en-US" dirty="0"/>
          </a:p>
          <a:p>
            <a:r>
              <a:rPr lang="en-US" dirty="0" err="1"/>
              <a:t>Kolmes</a:t>
            </a:r>
            <a:r>
              <a:rPr lang="en-US" dirty="0"/>
              <a:t>, Keely, </a:t>
            </a:r>
            <a:r>
              <a:rPr lang="en-US" dirty="0" err="1"/>
              <a:t>Psy</a:t>
            </a:r>
            <a:r>
              <a:rPr lang="en-US" dirty="0"/>
              <a:t>. D. (2010). Social Media Policy. </a:t>
            </a:r>
            <a:r>
              <a:rPr lang="en-US" u="sng" dirty="0">
                <a:hlinkClick r:id="rId8"/>
              </a:rPr>
              <a:t>http://www.drkkolmes.com/docs/socmed.pdf</a:t>
            </a:r>
            <a:endParaRPr lang="en-US" dirty="0"/>
          </a:p>
          <a:p>
            <a:endParaRPr lang="en-US" dirty="0"/>
          </a:p>
        </p:txBody>
      </p:sp>
    </p:spTree>
    <p:extLst>
      <p:ext uri="{BB962C8B-B14F-4D97-AF65-F5344CB8AC3E}">
        <p14:creationId xmlns:p14="http://schemas.microsoft.com/office/powerpoint/2010/main" val="15184315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ECCF-BF3D-4DF8-AC18-C4AAC3E1B393}"/>
              </a:ext>
            </a:extLst>
          </p:cNvPr>
          <p:cNvSpPr>
            <a:spLocks noGrp="1"/>
          </p:cNvSpPr>
          <p:nvPr>
            <p:ph type="title"/>
          </p:nvPr>
        </p:nvSpPr>
        <p:spPr/>
        <p:txBody>
          <a:bodyPr/>
          <a:lstStyle/>
          <a:p>
            <a:r>
              <a:rPr lang="en-US" dirty="0"/>
              <a:t>Resources, Cont.</a:t>
            </a:r>
          </a:p>
        </p:txBody>
      </p:sp>
      <p:sp>
        <p:nvSpPr>
          <p:cNvPr id="3" name="Content Placeholder 2">
            <a:extLst>
              <a:ext uri="{FF2B5EF4-FFF2-40B4-BE49-F238E27FC236}">
                <a16:creationId xmlns:a16="http://schemas.microsoft.com/office/drawing/2014/main" id="{832AE310-3637-4AFD-8198-A38C404B0489}"/>
              </a:ext>
            </a:extLst>
          </p:cNvPr>
          <p:cNvSpPr>
            <a:spLocks noGrp="1"/>
          </p:cNvSpPr>
          <p:nvPr>
            <p:ph idx="1"/>
          </p:nvPr>
        </p:nvSpPr>
        <p:spPr/>
        <p:txBody>
          <a:bodyPr>
            <a:normAutofit fontScale="92500" lnSpcReduction="10000"/>
          </a:bodyPr>
          <a:lstStyle/>
          <a:p>
            <a:r>
              <a:rPr lang="en-US" dirty="0"/>
              <a:t>Teaching &amp; Learning in Social Work: Exploring Ways to Enhance Life Long Learning for Professional Practice. Feb, 2016). </a:t>
            </a:r>
            <a:r>
              <a:rPr lang="en-US" u="sng" dirty="0">
                <a:hlinkClick r:id="rId3"/>
              </a:rPr>
              <a:t>http://www.laureliversonhitchcock.org/2016/02/12/my-guidelines-for-using-digital-social-tech-in-the-classroom-and-beyond/</a:t>
            </a:r>
            <a:r>
              <a:rPr lang="en-US" dirty="0"/>
              <a:t> </a:t>
            </a:r>
          </a:p>
          <a:p>
            <a:r>
              <a:rPr lang="en-US" dirty="0"/>
              <a:t>Teaching &amp; Learning in Social Work: Exploring Ways to Enhance Life Long Learning for Professional Practice. Modeling Practice: Social Media Guidelines in Social Work Education. Feb, 2017). </a:t>
            </a:r>
            <a:r>
              <a:rPr lang="en-US" u="sng" dirty="0">
                <a:hlinkClick r:id="rId4"/>
              </a:rPr>
              <a:t>http://www.laureliversonhitchcock.org/2017/02/20/modeling-practice-social-media-guidelines-in-social-work-field-education/</a:t>
            </a:r>
            <a:r>
              <a:rPr lang="en-US" dirty="0"/>
              <a:t> </a:t>
            </a:r>
          </a:p>
          <a:p>
            <a:r>
              <a:rPr lang="en-US" dirty="0"/>
              <a:t>The Social Work Podcast. January3, 2018. 2018 Code of Ethics (Part 1 &amp; 2): Interview with Allan Barsky, </a:t>
            </a:r>
            <a:r>
              <a:rPr lang="en-US" dirty="0" err="1"/>
              <a:t>Jd</a:t>
            </a:r>
            <a:r>
              <a:rPr lang="en-US" dirty="0"/>
              <a:t>, MSW, PhD. </a:t>
            </a:r>
            <a:r>
              <a:rPr lang="en-US" dirty="0">
                <a:hlinkClick r:id="rId5"/>
              </a:rPr>
              <a:t>http://socialworkpodcast.blogspot.com/2018/01/Ethics2018-1.html</a:t>
            </a:r>
            <a:r>
              <a:rPr lang="en-US" dirty="0"/>
              <a:t> </a:t>
            </a:r>
          </a:p>
          <a:p>
            <a:r>
              <a:rPr lang="en-US" dirty="0" err="1"/>
              <a:t>Santhiveern</a:t>
            </a:r>
            <a:r>
              <a:rPr lang="en-US" dirty="0"/>
              <a:t>, J. (2009). Compliance of Social Work E-therapy Website to the NASW Code of Ethics. Social work in Health Care, 48, 1013.</a:t>
            </a:r>
          </a:p>
          <a:p>
            <a:r>
              <a:rPr lang="en-US" dirty="0"/>
              <a:t>Weinberg, 2010. </a:t>
            </a:r>
            <a:r>
              <a:rPr lang="en-US" u="sng" dirty="0">
                <a:hlinkClick r:id="rId6"/>
              </a:rPr>
              <a:t>https://www.tandfonline.com/doi/full/10.1080/10428231003781774</a:t>
            </a:r>
            <a:r>
              <a:rPr lang="en-US" dirty="0"/>
              <a:t> </a:t>
            </a:r>
          </a:p>
          <a:p>
            <a:endParaRPr lang="en-US" dirty="0"/>
          </a:p>
        </p:txBody>
      </p:sp>
    </p:spTree>
    <p:extLst>
      <p:ext uri="{BB962C8B-B14F-4D97-AF65-F5344CB8AC3E}">
        <p14:creationId xmlns:p14="http://schemas.microsoft.com/office/powerpoint/2010/main" val="289341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9ECD-B52B-4A0C-BA37-870D9B5DB42B}"/>
              </a:ext>
            </a:extLst>
          </p:cNvPr>
          <p:cNvSpPr>
            <a:spLocks noGrp="1"/>
          </p:cNvSpPr>
          <p:nvPr>
            <p:ph type="title"/>
          </p:nvPr>
        </p:nvSpPr>
        <p:spPr/>
        <p:txBody>
          <a:bodyPr/>
          <a:lstStyle/>
          <a:p>
            <a:r>
              <a:rPr lang="en-US" dirty="0"/>
              <a:t>Evolution of ethics</a:t>
            </a:r>
          </a:p>
        </p:txBody>
      </p:sp>
      <p:graphicFrame>
        <p:nvGraphicFramePr>
          <p:cNvPr id="6" name="Content Placeholder 5">
            <a:extLst>
              <a:ext uri="{FF2B5EF4-FFF2-40B4-BE49-F238E27FC236}">
                <a16:creationId xmlns:a16="http://schemas.microsoft.com/office/drawing/2014/main" id="{1CB41C12-DDDF-4A12-AB90-E93EE9F04C92}"/>
              </a:ext>
            </a:extLst>
          </p:cNvPr>
          <p:cNvGraphicFramePr>
            <a:graphicFrameLocks noGrp="1"/>
          </p:cNvGraphicFramePr>
          <p:nvPr>
            <p:ph idx="1"/>
          </p:nvPr>
        </p:nvGraphicFramePr>
        <p:xfrm>
          <a:off x="2086377" y="2119314"/>
          <a:ext cx="5247872" cy="2645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F4C2E73D-5732-40D3-B89A-079733DD535B}"/>
              </a:ext>
            </a:extLst>
          </p:cNvPr>
          <p:cNvGrpSpPr/>
          <p:nvPr/>
        </p:nvGrpSpPr>
        <p:grpSpPr>
          <a:xfrm>
            <a:off x="2796576" y="4510269"/>
            <a:ext cx="4537673" cy="705326"/>
            <a:chOff x="710198" y="1583467"/>
            <a:chExt cx="4537673" cy="705326"/>
          </a:xfrm>
        </p:grpSpPr>
        <p:sp>
          <p:nvSpPr>
            <p:cNvPr id="9" name="Rectangle: Top Corners Rounded 8">
              <a:extLst>
                <a:ext uri="{FF2B5EF4-FFF2-40B4-BE49-F238E27FC236}">
                  <a16:creationId xmlns:a16="http://schemas.microsoft.com/office/drawing/2014/main" id="{43B925A9-0607-48B0-915A-FD1E4BD7828C}"/>
                </a:ext>
              </a:extLst>
            </p:cNvPr>
            <p:cNvSpPr/>
            <p:nvPr/>
          </p:nvSpPr>
          <p:spPr>
            <a:xfrm rot="5400000">
              <a:off x="2649419" y="-309659"/>
              <a:ext cx="662565" cy="453433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tangle: Top Corners Rounded 4">
              <a:extLst>
                <a:ext uri="{FF2B5EF4-FFF2-40B4-BE49-F238E27FC236}">
                  <a16:creationId xmlns:a16="http://schemas.microsoft.com/office/drawing/2014/main" id="{905AA627-4240-457B-B7DD-D04F58A8F449}"/>
                </a:ext>
              </a:extLst>
            </p:cNvPr>
            <p:cNvSpPr txBox="1"/>
            <p:nvPr/>
          </p:nvSpPr>
          <p:spPr>
            <a:xfrm>
              <a:off x="710198" y="1583467"/>
              <a:ext cx="4501995" cy="5978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0" lvl="1" algn="l" defTabSz="800100">
                <a:lnSpc>
                  <a:spcPct val="90000"/>
                </a:lnSpc>
                <a:spcBef>
                  <a:spcPct val="0"/>
                </a:spcBef>
                <a:spcAft>
                  <a:spcPct val="15000"/>
                </a:spcAft>
              </a:pPr>
              <a:r>
                <a:rPr lang="en-US" sz="3900" kern="1200" dirty="0"/>
                <a:t>Risk Management </a:t>
              </a:r>
            </a:p>
          </p:txBody>
        </p:sp>
      </p:grpSp>
      <p:grpSp>
        <p:nvGrpSpPr>
          <p:cNvPr id="11" name="Group 10">
            <a:extLst>
              <a:ext uri="{FF2B5EF4-FFF2-40B4-BE49-F238E27FC236}">
                <a16:creationId xmlns:a16="http://schemas.microsoft.com/office/drawing/2014/main" id="{FBD56024-8B95-48F5-A3DC-ED47B2C720BC}"/>
              </a:ext>
            </a:extLst>
          </p:cNvPr>
          <p:cNvGrpSpPr/>
          <p:nvPr/>
        </p:nvGrpSpPr>
        <p:grpSpPr>
          <a:xfrm>
            <a:off x="2083044" y="4585374"/>
            <a:ext cx="713532" cy="1019331"/>
            <a:chOff x="1" y="1626227"/>
            <a:chExt cx="713532" cy="1019331"/>
          </a:xfrm>
        </p:grpSpPr>
        <p:sp>
          <p:nvSpPr>
            <p:cNvPr id="12" name="Arrow: Chevron 11">
              <a:extLst>
                <a:ext uri="{FF2B5EF4-FFF2-40B4-BE49-F238E27FC236}">
                  <a16:creationId xmlns:a16="http://schemas.microsoft.com/office/drawing/2014/main" id="{AA6CBB75-80C3-472F-B589-5C1008B73DD1}"/>
                </a:ext>
              </a:extLst>
            </p:cNvPr>
            <p:cNvSpPr/>
            <p:nvPr/>
          </p:nvSpPr>
          <p:spPr>
            <a:xfrm rot="5400000">
              <a:off x="-152899" y="1779127"/>
              <a:ext cx="1019331" cy="7135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10D337EB-6517-4A2B-A460-B694105335C0}"/>
                </a:ext>
              </a:extLst>
            </p:cNvPr>
            <p:cNvSpPr txBox="1"/>
            <p:nvPr/>
          </p:nvSpPr>
          <p:spPr>
            <a:xfrm>
              <a:off x="1" y="1982993"/>
              <a:ext cx="713532" cy="305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p:txBody>
        </p:sp>
      </p:grpSp>
      <p:grpSp>
        <p:nvGrpSpPr>
          <p:cNvPr id="14" name="Group 13">
            <a:extLst>
              <a:ext uri="{FF2B5EF4-FFF2-40B4-BE49-F238E27FC236}">
                <a16:creationId xmlns:a16="http://schemas.microsoft.com/office/drawing/2014/main" id="{88AED77F-4A04-403C-8A1D-7D28210D4B5F}"/>
              </a:ext>
            </a:extLst>
          </p:cNvPr>
          <p:cNvGrpSpPr/>
          <p:nvPr/>
        </p:nvGrpSpPr>
        <p:grpSpPr>
          <a:xfrm>
            <a:off x="2086377" y="5451806"/>
            <a:ext cx="713532" cy="1019331"/>
            <a:chOff x="1" y="1626227"/>
            <a:chExt cx="713532" cy="1019331"/>
          </a:xfrm>
        </p:grpSpPr>
        <p:sp>
          <p:nvSpPr>
            <p:cNvPr id="15" name="Arrow: Chevron 14">
              <a:extLst>
                <a:ext uri="{FF2B5EF4-FFF2-40B4-BE49-F238E27FC236}">
                  <a16:creationId xmlns:a16="http://schemas.microsoft.com/office/drawing/2014/main" id="{CD8E2830-76A5-42F5-A719-62E027B34EFA}"/>
                </a:ext>
              </a:extLst>
            </p:cNvPr>
            <p:cNvSpPr/>
            <p:nvPr/>
          </p:nvSpPr>
          <p:spPr>
            <a:xfrm rot="5400000">
              <a:off x="-152899" y="1779127"/>
              <a:ext cx="1019331" cy="7135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D8F81780-785C-49C2-A014-B3AE1886E48E}"/>
                </a:ext>
              </a:extLst>
            </p:cNvPr>
            <p:cNvSpPr txBox="1"/>
            <p:nvPr/>
          </p:nvSpPr>
          <p:spPr>
            <a:xfrm>
              <a:off x="1" y="1982993"/>
              <a:ext cx="713532" cy="305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p:txBody>
        </p:sp>
      </p:grpSp>
      <p:grpSp>
        <p:nvGrpSpPr>
          <p:cNvPr id="17" name="Group 16">
            <a:extLst>
              <a:ext uri="{FF2B5EF4-FFF2-40B4-BE49-F238E27FC236}">
                <a16:creationId xmlns:a16="http://schemas.microsoft.com/office/drawing/2014/main" id="{8E333A4E-9B7B-45C5-BF1F-AF03241E37AF}"/>
              </a:ext>
            </a:extLst>
          </p:cNvPr>
          <p:cNvGrpSpPr/>
          <p:nvPr/>
        </p:nvGrpSpPr>
        <p:grpSpPr>
          <a:xfrm>
            <a:off x="2808924" y="5363594"/>
            <a:ext cx="4543354" cy="750428"/>
            <a:chOff x="713532" y="1538365"/>
            <a:chExt cx="4543354" cy="750428"/>
          </a:xfrm>
        </p:grpSpPr>
        <p:sp>
          <p:nvSpPr>
            <p:cNvPr id="18" name="Rectangle: Top Corners Rounded 17">
              <a:extLst>
                <a:ext uri="{FF2B5EF4-FFF2-40B4-BE49-F238E27FC236}">
                  <a16:creationId xmlns:a16="http://schemas.microsoft.com/office/drawing/2014/main" id="{00006902-D610-44F0-8791-8A2CB96CF345}"/>
                </a:ext>
              </a:extLst>
            </p:cNvPr>
            <p:cNvSpPr/>
            <p:nvPr/>
          </p:nvSpPr>
          <p:spPr>
            <a:xfrm rot="5400000">
              <a:off x="2649419" y="-309659"/>
              <a:ext cx="662565" cy="453433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Top Corners Rounded 4">
              <a:extLst>
                <a:ext uri="{FF2B5EF4-FFF2-40B4-BE49-F238E27FC236}">
                  <a16:creationId xmlns:a16="http://schemas.microsoft.com/office/drawing/2014/main" id="{577C4916-73E4-4A97-9D7F-AC807F92FDA7}"/>
                </a:ext>
              </a:extLst>
            </p:cNvPr>
            <p:cNvSpPr txBox="1"/>
            <p:nvPr/>
          </p:nvSpPr>
          <p:spPr>
            <a:xfrm>
              <a:off x="754891" y="1538365"/>
              <a:ext cx="4501995" cy="5978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0" lvl="1" algn="l" defTabSz="800100">
                <a:lnSpc>
                  <a:spcPct val="90000"/>
                </a:lnSpc>
                <a:spcBef>
                  <a:spcPct val="0"/>
                </a:spcBef>
                <a:spcAft>
                  <a:spcPct val="15000"/>
                </a:spcAft>
              </a:pPr>
              <a:r>
                <a:rPr lang="en-US" sz="3900" kern="1200" dirty="0"/>
                <a:t>Digital/Technological</a:t>
              </a:r>
            </a:p>
          </p:txBody>
        </p:sp>
      </p:grpSp>
    </p:spTree>
    <p:extLst>
      <p:ext uri="{BB962C8B-B14F-4D97-AF65-F5344CB8AC3E}">
        <p14:creationId xmlns:p14="http://schemas.microsoft.com/office/powerpoint/2010/main" val="967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9D229A-BC17-4D90-8434-A702A677F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8EA5555-58D9-463F-9A52-99F8651FD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510C9AEF-AC03-4CC5-AD55-57006541D89F}"/>
              </a:ext>
            </a:extLst>
          </p:cNvPr>
          <p:cNvSpPr>
            <a:spLocks noGrp="1"/>
          </p:cNvSpPr>
          <p:nvPr>
            <p:ph type="title"/>
          </p:nvPr>
        </p:nvSpPr>
        <p:spPr>
          <a:xfrm>
            <a:off x="1202919" y="4674398"/>
            <a:ext cx="9784080" cy="1508760"/>
          </a:xfrm>
        </p:spPr>
        <p:txBody>
          <a:bodyPr>
            <a:normAutofit/>
          </a:bodyPr>
          <a:lstStyle/>
          <a:p>
            <a:r>
              <a:rPr lang="en-US">
                <a:solidFill>
                  <a:schemeClr val="bg1"/>
                </a:solidFill>
              </a:rPr>
              <a:t>Hot topics in world of ethics</a:t>
            </a:r>
          </a:p>
        </p:txBody>
      </p:sp>
      <p:graphicFrame>
        <p:nvGraphicFramePr>
          <p:cNvPr id="19" name="Content Placeholder 5">
            <a:extLst>
              <a:ext uri="{FF2B5EF4-FFF2-40B4-BE49-F238E27FC236}">
                <a16:creationId xmlns:a16="http://schemas.microsoft.com/office/drawing/2014/main" id="{0FB55865-7A02-4B01-9DD9-9727AF533D0B}"/>
              </a:ext>
            </a:extLst>
          </p:cNvPr>
          <p:cNvGraphicFramePr>
            <a:graphicFrameLocks noGrp="1"/>
          </p:cNvGraphicFramePr>
          <p:nvPr>
            <p:ph idx="1"/>
            <p:extLst>
              <p:ext uri="{D42A27DB-BD31-4B8C-83A1-F6EECF244321}">
                <p14:modId xmlns:p14="http://schemas.microsoft.com/office/powerpoint/2010/main" val="2147323130"/>
              </p:ext>
            </p:extLst>
          </p:nvPr>
        </p:nvGraphicFramePr>
        <p:xfrm>
          <a:off x="1203325" y="643466"/>
          <a:ext cx="9783763" cy="329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46163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11347</TotalTime>
  <Words>6927</Words>
  <Application>Microsoft Office PowerPoint</Application>
  <PresentationFormat>Widescreen</PresentationFormat>
  <Paragraphs>612</Paragraphs>
  <Slides>77</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Corbel</vt:lpstr>
      <vt:lpstr>Wingdings</vt:lpstr>
      <vt:lpstr>Banded</vt:lpstr>
      <vt:lpstr>The Ethical Evolution:  Practicing ethical social work in technology, 2022</vt:lpstr>
      <vt:lpstr>Welcome!  Please introduce yourself in the chat</vt:lpstr>
      <vt:lpstr>Virtual learning strategies</vt:lpstr>
      <vt:lpstr>Foundational ideas</vt:lpstr>
      <vt:lpstr>Agenda</vt:lpstr>
      <vt:lpstr>To consider: </vt:lpstr>
      <vt:lpstr>Question:</vt:lpstr>
      <vt:lpstr>Evolution of ethics</vt:lpstr>
      <vt:lpstr>Hot topics in world of ethics</vt:lpstr>
      <vt:lpstr>2021 Changes to NASW code</vt:lpstr>
      <vt:lpstr>2021 Changes to NASW code</vt:lpstr>
      <vt:lpstr>Information and Communication technology (ICTS) Use in clinical practice</vt:lpstr>
      <vt:lpstr>Paradigm shift in ICT use  </vt:lpstr>
      <vt:lpstr>IMPACT of covid ict use STUDY</vt:lpstr>
      <vt:lpstr>Why use technology?</vt:lpstr>
      <vt:lpstr>Overarching issues</vt:lpstr>
      <vt:lpstr>2018  &amp; 2021 code of ethics changes</vt:lpstr>
      <vt:lpstr>factors in technological decision making</vt:lpstr>
      <vt:lpstr>PowerPoint Presentation</vt:lpstr>
      <vt:lpstr>Telehealth Recommendations by NASw </vt:lpstr>
      <vt:lpstr>BREAK</vt:lpstr>
      <vt:lpstr>PowerPoint Presentation</vt:lpstr>
      <vt:lpstr>Current Technology decision making  Tools </vt:lpstr>
      <vt:lpstr>Current Technology decision making  Tools </vt:lpstr>
      <vt:lpstr>Foundational principles</vt:lpstr>
      <vt:lpstr>Key Ethical standards for Technology</vt:lpstr>
      <vt:lpstr>Commitment to clients</vt:lpstr>
      <vt:lpstr>Informed consent</vt:lpstr>
      <vt:lpstr>Technology Practice changes: Informed consent</vt:lpstr>
      <vt:lpstr>Informed consent, Cont.</vt:lpstr>
      <vt:lpstr>Competence</vt:lpstr>
      <vt:lpstr>Technology changes: competence</vt:lpstr>
      <vt:lpstr>Challenges: providing services across the miles</vt:lpstr>
      <vt:lpstr>Cultural Competence</vt:lpstr>
      <vt:lpstr>Technology Practice changes:    diversity &amp; Assessment</vt:lpstr>
      <vt:lpstr>Conflicts of Interest</vt:lpstr>
      <vt:lpstr>Technology  Challenges:  Conflict of interest/boundaries</vt:lpstr>
      <vt:lpstr>Conflict of interest: Boundaries, cont.</vt:lpstr>
      <vt:lpstr>Privacy and confidentiality</vt:lpstr>
      <vt:lpstr>1.07(c) Privacy and confidentiality</vt:lpstr>
      <vt:lpstr>Technology changes: confidentiality</vt:lpstr>
      <vt:lpstr>Technology changes: Confidentiality, cont.</vt:lpstr>
      <vt:lpstr>Client Records</vt:lpstr>
      <vt:lpstr>Technology Changes: records</vt:lpstr>
      <vt:lpstr>Social work well being  (Impairment)</vt:lpstr>
      <vt:lpstr>Impairment 4.05</vt:lpstr>
      <vt:lpstr>What does this mean for us?</vt:lpstr>
      <vt:lpstr>What have you been doing to take care of yourself? How does this relate to technology use?</vt:lpstr>
      <vt:lpstr>Public emergencies</vt:lpstr>
      <vt:lpstr>Public Emergencies 6.03</vt:lpstr>
      <vt:lpstr>Amendments</vt:lpstr>
      <vt:lpstr>PowerPoint Presentation</vt:lpstr>
      <vt:lpstr>PowerPoint Presentation</vt:lpstr>
      <vt:lpstr>What are concerns?   What Do you Do?</vt:lpstr>
      <vt:lpstr>PowerPoint Presentation</vt:lpstr>
      <vt:lpstr>PowerPoint Presentation</vt:lpstr>
      <vt:lpstr>What are concerns?  What Do you Do?</vt:lpstr>
      <vt:lpstr>PowerPoint Presentation</vt:lpstr>
      <vt:lpstr>PowerPoint Presentation</vt:lpstr>
      <vt:lpstr>What are concerns?  What Do you Do?</vt:lpstr>
      <vt:lpstr>PowerPoint Presentation</vt:lpstr>
      <vt:lpstr>PowerPoint Presentation</vt:lpstr>
      <vt:lpstr>What are concerns?  What Do you Do?</vt:lpstr>
      <vt:lpstr>PowerPoint Presentation</vt:lpstr>
      <vt:lpstr>PowerPoint Presentation</vt:lpstr>
      <vt:lpstr>Social media policies</vt:lpstr>
      <vt:lpstr>Social media policies should include (at a minimum):</vt:lpstr>
      <vt:lpstr>Why do you need a social media policy? </vt:lpstr>
      <vt:lpstr>Social media Policies</vt:lpstr>
      <vt:lpstr>Social media policies  Beyond clients…</vt:lpstr>
      <vt:lpstr>Technology and organizational environment</vt:lpstr>
      <vt:lpstr>Online presence</vt:lpstr>
      <vt:lpstr>Technology goals/changes</vt:lpstr>
      <vt:lpstr>Check out</vt:lpstr>
      <vt:lpstr>Thank you! kvondelinde@gmail.com kmcvconsulting.org </vt:lpstr>
      <vt:lpstr>Resources:</vt:lpstr>
      <vt:lpstr>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Evolution:  Practicing Ethical Social Work in the face of covid-19</dc:title>
  <dc:creator>Ciorba Matthew</dc:creator>
  <cp:lastModifiedBy>Ciorba Vondelinde, Katie</cp:lastModifiedBy>
  <cp:revision>19</cp:revision>
  <dcterms:created xsi:type="dcterms:W3CDTF">2020-11-11T19:09:15Z</dcterms:created>
  <dcterms:modified xsi:type="dcterms:W3CDTF">2022-09-16T01:40:44Z</dcterms:modified>
</cp:coreProperties>
</file>